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3" r:id="rId2"/>
  </p:sldMasterIdLst>
  <p:notesMasterIdLst>
    <p:notesMasterId r:id="rId5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</p:sldIdLst>
  <p:sldSz cx="12192000" cy="6858000"/>
  <p:notesSz cx="12192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1" roundtripDataSignature="AMtx7mhvz7qS+VKU7NEtYTdIU0cjubh8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AC74B7-D10B-48F2-BDD3-815E9F0C3A62}">
  <a:tblStyle styleId="{EDAC74B7-D10B-48F2-BDD3-815E9F0C3A6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108" y="132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" Type="http://schemas.openxmlformats.org/officeDocument/2006/relationships/slide" Target="slides/slide3.xml"/><Relationship Id="rId61" Type="http://customschemas.google.com/relationships/presentationmetadata" Target="meta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b851740e4e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b851740e4e_0_6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b851740e4e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b851740e4e_0_13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9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4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7ecda0e5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7ecda0e51_0_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e7ecda0e5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e7ecda0e51_0_1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851740e4e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851740e4e_0_14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9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4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b851740e4e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b851740e4e_0_13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b851740e4e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b851740e4e_0_14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4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b851740e4e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b851740e4e_0_15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5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e6966d6d66_0_4"/>
          <p:cNvSpPr/>
          <p:nvPr/>
        </p:nvSpPr>
        <p:spPr>
          <a:xfrm>
            <a:off x="0" y="133"/>
            <a:ext cx="12192000" cy="228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ge6966d6d66_0_4"/>
          <p:cNvCxnSpPr/>
          <p:nvPr/>
        </p:nvCxnSpPr>
        <p:spPr>
          <a:xfrm>
            <a:off x="855912" y="4796667"/>
            <a:ext cx="520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ge6966d6d66_0_4"/>
          <p:cNvSpPr txBox="1">
            <a:spLocks noGrp="1"/>
          </p:cNvSpPr>
          <p:nvPr>
            <p:ph type="ctr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ge6966d6d66_0_4"/>
          <p:cNvSpPr txBox="1">
            <a:spLocks noGrp="1"/>
          </p:cNvSpPr>
          <p:nvPr>
            <p:ph type="subTitle" idx="1"/>
          </p:nvPr>
        </p:nvSpPr>
        <p:spPr>
          <a:xfrm>
            <a:off x="683600" y="5120852"/>
            <a:ext cx="10824900" cy="105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ge6966d6d66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e6966d6d66_0_44"/>
          <p:cNvSpPr txBox="1">
            <a:spLocks noGrp="1"/>
          </p:cNvSpPr>
          <p:nvPr>
            <p:ph type="title" hasCustomPrompt="1"/>
          </p:nvPr>
        </p:nvSpPr>
        <p:spPr>
          <a:xfrm>
            <a:off x="415600" y="1386200"/>
            <a:ext cx="11360700" cy="2808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9pPr>
          </a:lstStyle>
          <a:p>
            <a:r>
              <a:t>xx%</a:t>
            </a:r>
          </a:p>
        </p:txBody>
      </p:sp>
      <p:sp>
        <p:nvSpPr>
          <p:cNvPr id="51" name="Google Shape;51;ge6966d6d66_0_44"/>
          <p:cNvSpPr txBox="1">
            <a:spLocks noGrp="1"/>
          </p:cNvSpPr>
          <p:nvPr>
            <p:ph type="body" idx="1"/>
          </p:nvPr>
        </p:nvSpPr>
        <p:spPr>
          <a:xfrm>
            <a:off x="415600" y="43045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e6966d6d66_0_4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e6966d6d66_0_4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obj">
  <p:cSld name="OBJEC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6966d6d66_0_50"/>
          <p:cNvSpPr txBox="1">
            <a:spLocks noGrp="1"/>
          </p:cNvSpPr>
          <p:nvPr>
            <p:ph type="title"/>
          </p:nvPr>
        </p:nvSpPr>
        <p:spPr>
          <a:xfrm>
            <a:off x="3441700" y="2082800"/>
            <a:ext cx="5308500" cy="18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ge6966d6d66_0_50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5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e6966d6d66_0_50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ge6966d6d66_0_50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e6966d6d66_0_55"/>
          <p:cNvSpPr txBox="1">
            <a:spLocks noGrp="1"/>
          </p:cNvSpPr>
          <p:nvPr>
            <p:ph type="title"/>
          </p:nvPr>
        </p:nvSpPr>
        <p:spPr>
          <a:xfrm>
            <a:off x="3441700" y="2082800"/>
            <a:ext cx="5308500" cy="18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ge6966d6d66_0_55"/>
          <p:cNvSpPr txBox="1">
            <a:spLocks noGrp="1"/>
          </p:cNvSpPr>
          <p:nvPr>
            <p:ph type="body" idx="1"/>
          </p:nvPr>
        </p:nvSpPr>
        <p:spPr>
          <a:xfrm>
            <a:off x="916939" y="1807971"/>
            <a:ext cx="10295400" cy="15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8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2pPr>
            <a:lvl3pPr marL="1371600" lvl="2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3pPr>
            <a:lvl4pPr marL="1828800" lvl="3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4pPr>
            <a:lvl5pPr marL="2286000" lvl="4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5pPr>
            <a:lvl6pPr marL="2743200" lvl="5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6pPr>
            <a:lvl7pPr marL="3200400" lvl="6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7pPr>
            <a:lvl8pPr marL="3657600" lvl="7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8pPr>
            <a:lvl9pPr marL="4114800" lvl="8" indent="-228600" algn="l" rtl="0">
              <a:spcBef>
                <a:spcPts val="1600"/>
              </a:spcBef>
              <a:spcAft>
                <a:spcPts val="160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ge6966d6d66_0_55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5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ge6966d6d66_0_55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e6966d6d66_0_55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6966d6d66_0_61"/>
          <p:cNvSpPr txBox="1">
            <a:spLocks noGrp="1"/>
          </p:cNvSpPr>
          <p:nvPr>
            <p:ph type="ctrTitle"/>
          </p:nvPr>
        </p:nvSpPr>
        <p:spPr>
          <a:xfrm>
            <a:off x="910589" y="3294379"/>
            <a:ext cx="10370700" cy="16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b="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ge6966d6d66_0_61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2pPr>
            <a:lvl3pPr lvl="2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3pPr>
            <a:lvl4pPr lvl="3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4pPr>
            <a:lvl5pPr lvl="4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5pPr>
            <a:lvl6pPr lvl="5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6pPr>
            <a:lvl7pPr lvl="6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7pPr>
            <a:lvl8pPr lvl="7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8pPr>
            <a:lvl9pPr lvl="8" algn="l" rtl="0">
              <a:spcBef>
                <a:spcPts val="1600"/>
              </a:spcBef>
              <a:spcAft>
                <a:spcPts val="160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ge6966d6d66_0_61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5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ge6966d6d66_0_61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ge6966d6d66_0_61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b851740e4e_0_75"/>
          <p:cNvSpPr/>
          <p:nvPr/>
        </p:nvSpPr>
        <p:spPr>
          <a:xfrm>
            <a:off x="0" y="133"/>
            <a:ext cx="12192000" cy="228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" name="Google Shape;78;gb851740e4e_0_75"/>
          <p:cNvCxnSpPr/>
          <p:nvPr/>
        </p:nvCxnSpPr>
        <p:spPr>
          <a:xfrm>
            <a:off x="855912" y="4796667"/>
            <a:ext cx="520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" name="Google Shape;79;gb851740e4e_0_75"/>
          <p:cNvSpPr txBox="1">
            <a:spLocks noGrp="1"/>
          </p:cNvSpPr>
          <p:nvPr>
            <p:ph type="ctr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None/>
              <a:defRPr sz="5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gb851740e4e_0_75"/>
          <p:cNvSpPr txBox="1">
            <a:spLocks noGrp="1"/>
          </p:cNvSpPr>
          <p:nvPr>
            <p:ph type="subTitle" idx="1"/>
          </p:nvPr>
        </p:nvSpPr>
        <p:spPr>
          <a:xfrm>
            <a:off x="683600" y="5120852"/>
            <a:ext cx="10824900" cy="105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gb851740e4e_0_7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gb851740e4e_0_81"/>
          <p:cNvCxnSpPr/>
          <p:nvPr/>
        </p:nvCxnSpPr>
        <p:spPr>
          <a:xfrm>
            <a:off x="855912" y="4796667"/>
            <a:ext cx="5205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gb851740e4e_0_81"/>
          <p:cNvSpPr txBox="1">
            <a:spLocks noGrp="1"/>
          </p:cNvSpPr>
          <p:nvPr>
            <p:ph type="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gb851740e4e_0_8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851740e4e_0_85"/>
          <p:cNvSpPr/>
          <p:nvPr/>
        </p:nvSpPr>
        <p:spPr>
          <a:xfrm>
            <a:off x="0" y="6727600"/>
            <a:ext cx="12192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gb851740e4e_0_8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81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gb851740e4e_0_85"/>
          <p:cNvSpPr txBox="1">
            <a:spLocks noGrp="1"/>
          </p:cNvSpPr>
          <p:nvPr>
            <p:ph type="body" idx="1"/>
          </p:nvPr>
        </p:nvSpPr>
        <p:spPr>
          <a:xfrm>
            <a:off x="415600" y="1562133"/>
            <a:ext cx="11360700" cy="452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gb851740e4e_0_8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b851740e4e_0_9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81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gb851740e4e_0_90"/>
          <p:cNvSpPr txBox="1">
            <a:spLocks noGrp="1"/>
          </p:cNvSpPr>
          <p:nvPr>
            <p:ph type="body" idx="1"/>
          </p:nvPr>
        </p:nvSpPr>
        <p:spPr>
          <a:xfrm>
            <a:off x="415600" y="1562233"/>
            <a:ext cx="5333100" cy="452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94" name="Google Shape;94;gb851740e4e_0_90"/>
          <p:cNvSpPr txBox="1">
            <a:spLocks noGrp="1"/>
          </p:cNvSpPr>
          <p:nvPr>
            <p:ph type="body" idx="2"/>
          </p:nvPr>
        </p:nvSpPr>
        <p:spPr>
          <a:xfrm>
            <a:off x="6443200" y="1562233"/>
            <a:ext cx="5333100" cy="452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95" name="Google Shape;95;gb851740e4e_0_9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851740e4e_0_9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81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b851740e4e_0_9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ge6966d6d66_0_10"/>
          <p:cNvCxnSpPr/>
          <p:nvPr/>
        </p:nvCxnSpPr>
        <p:spPr>
          <a:xfrm>
            <a:off x="855912" y="4796667"/>
            <a:ext cx="5205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ge6966d6d66_0_10"/>
          <p:cNvSpPr txBox="1">
            <a:spLocks noGrp="1"/>
          </p:cNvSpPr>
          <p:nvPr>
            <p:ph type="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8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ge6966d6d66_0_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b851740e4e_0_98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01" name="Google Shape;101;gb851740e4e_0_98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2" name="Google Shape;102;gb851740e4e_0_9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851740e4e_0_102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721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gb851740e4e_0_10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b851740e4e_0_105"/>
          <p:cNvSpPr/>
          <p:nvPr/>
        </p:nvSpPr>
        <p:spPr>
          <a:xfrm>
            <a:off x="6096000" y="-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8" name="Google Shape;108;gb851740e4e_0_105"/>
          <p:cNvCxnSpPr/>
          <p:nvPr/>
        </p:nvCxnSpPr>
        <p:spPr>
          <a:xfrm>
            <a:off x="6706233" y="5994000"/>
            <a:ext cx="915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9" name="Google Shape;109;gb851740e4e_0_105"/>
          <p:cNvSpPr txBox="1">
            <a:spLocks noGrp="1"/>
          </p:cNvSpPr>
          <p:nvPr>
            <p:ph type="title"/>
          </p:nvPr>
        </p:nvSpPr>
        <p:spPr>
          <a:xfrm>
            <a:off x="354000" y="1843133"/>
            <a:ext cx="5393700" cy="1777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gb851740e4e_0_105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700" cy="179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1" name="Google Shape;111;gb851740e4e_0_105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gb851740e4e_0_10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b851740e4e_0_112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115" name="Google Shape;115;gb851740e4e_0_1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b851740e4e_0_115"/>
          <p:cNvSpPr txBox="1">
            <a:spLocks noGrp="1"/>
          </p:cNvSpPr>
          <p:nvPr>
            <p:ph type="title" hasCustomPrompt="1"/>
          </p:nvPr>
        </p:nvSpPr>
        <p:spPr>
          <a:xfrm>
            <a:off x="415600" y="1386200"/>
            <a:ext cx="11360700" cy="2808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700"/>
              <a:buNone/>
              <a:defRPr sz="18700" b="1"/>
            </a:lvl9pPr>
          </a:lstStyle>
          <a:p>
            <a:r>
              <a:t>xx%</a:t>
            </a:r>
          </a:p>
        </p:txBody>
      </p:sp>
      <p:sp>
        <p:nvSpPr>
          <p:cNvPr id="118" name="Google Shape;118;gb851740e4e_0_115"/>
          <p:cNvSpPr txBox="1">
            <a:spLocks noGrp="1"/>
          </p:cNvSpPr>
          <p:nvPr>
            <p:ph type="body" idx="1"/>
          </p:nvPr>
        </p:nvSpPr>
        <p:spPr>
          <a:xfrm>
            <a:off x="415600" y="43045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19" name="Google Shape;119;gb851740e4e_0_11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851740e4e_0_11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obj">
  <p:cSld name="OBJEC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851740e4e_0_121"/>
          <p:cNvSpPr txBox="1">
            <a:spLocks noGrp="1"/>
          </p:cNvSpPr>
          <p:nvPr>
            <p:ph type="title"/>
          </p:nvPr>
        </p:nvSpPr>
        <p:spPr>
          <a:xfrm>
            <a:off x="4403883" y="2082800"/>
            <a:ext cx="3384300" cy="18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b851740e4e_0_121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5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gb851740e4e_0_121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b851740e4e_0_121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b851740e4e_0_126"/>
          <p:cNvSpPr txBox="1">
            <a:spLocks noGrp="1"/>
          </p:cNvSpPr>
          <p:nvPr>
            <p:ph type="title"/>
          </p:nvPr>
        </p:nvSpPr>
        <p:spPr>
          <a:xfrm>
            <a:off x="4403883" y="2082800"/>
            <a:ext cx="3384300" cy="18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gb851740e4e_0_126"/>
          <p:cNvSpPr txBox="1">
            <a:spLocks noGrp="1"/>
          </p:cNvSpPr>
          <p:nvPr>
            <p:ph type="body" idx="1"/>
          </p:nvPr>
        </p:nvSpPr>
        <p:spPr>
          <a:xfrm>
            <a:off x="904239" y="2745130"/>
            <a:ext cx="10010700" cy="26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 i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2pPr>
            <a:lvl3pPr marL="1371600" lvl="2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3pPr>
            <a:lvl4pPr marL="1828800" lvl="3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4pPr>
            <a:lvl5pPr marL="2286000" lvl="4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5pPr>
            <a:lvl6pPr marL="2743200" lvl="5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6pPr>
            <a:lvl7pPr marL="3200400" lvl="6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7pPr>
            <a:lvl8pPr marL="3657600" lvl="7" indent="-228600" algn="l" rtl="0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8pPr>
            <a:lvl9pPr marL="4114800" lvl="8" indent="-228600" algn="l" rtl="0">
              <a:spcBef>
                <a:spcPts val="1600"/>
              </a:spcBef>
              <a:spcAft>
                <a:spcPts val="160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b851740e4e_0_126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5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gb851740e4e_0_126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b851740e4e_0_126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e6966d6d66_0_14"/>
          <p:cNvSpPr/>
          <p:nvPr/>
        </p:nvSpPr>
        <p:spPr>
          <a:xfrm>
            <a:off x="0" y="6727600"/>
            <a:ext cx="12192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ge6966d6d66_0_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81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e6966d6d66_0_14"/>
          <p:cNvSpPr txBox="1">
            <a:spLocks noGrp="1"/>
          </p:cNvSpPr>
          <p:nvPr>
            <p:ph type="body" idx="1"/>
          </p:nvPr>
        </p:nvSpPr>
        <p:spPr>
          <a:xfrm>
            <a:off x="415600" y="1562133"/>
            <a:ext cx="11360700" cy="452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ge6966d6d66_0_1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e6966d6d66_0_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81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e6966d6d66_0_19"/>
          <p:cNvSpPr txBox="1">
            <a:spLocks noGrp="1"/>
          </p:cNvSpPr>
          <p:nvPr>
            <p:ph type="body" idx="1"/>
          </p:nvPr>
        </p:nvSpPr>
        <p:spPr>
          <a:xfrm>
            <a:off x="415600" y="1562233"/>
            <a:ext cx="5333100" cy="452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" name="Google Shape;27;ge6966d6d66_0_19"/>
          <p:cNvSpPr txBox="1">
            <a:spLocks noGrp="1"/>
          </p:cNvSpPr>
          <p:nvPr>
            <p:ph type="body" idx="2"/>
          </p:nvPr>
        </p:nvSpPr>
        <p:spPr>
          <a:xfrm>
            <a:off x="6443200" y="1562233"/>
            <a:ext cx="5333100" cy="452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e6966d6d66_0_1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e6966d6d66_0_2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81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ge6966d6d66_0_2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e6966d6d66_0_2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4" name="Google Shape;34;ge6966d6d66_0_2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" name="Google Shape;35;ge6966d6d66_0_2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e6966d6d66_0_31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721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ge6966d6d66_0_3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e6966d6d66_0_34"/>
          <p:cNvSpPr/>
          <p:nvPr/>
        </p:nvSpPr>
        <p:spPr>
          <a:xfrm>
            <a:off x="6096000" y="-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ge6966d6d66_0_34"/>
          <p:cNvCxnSpPr/>
          <p:nvPr/>
        </p:nvCxnSpPr>
        <p:spPr>
          <a:xfrm>
            <a:off x="6706233" y="5994000"/>
            <a:ext cx="915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ge6966d6d66_0_34"/>
          <p:cNvSpPr txBox="1">
            <a:spLocks noGrp="1"/>
          </p:cNvSpPr>
          <p:nvPr>
            <p:ph type="title"/>
          </p:nvPr>
        </p:nvSpPr>
        <p:spPr>
          <a:xfrm>
            <a:off x="354000" y="1843133"/>
            <a:ext cx="5393700" cy="1777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ge6966d6d66_0_34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700" cy="179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4" name="Google Shape;44;ge6966d6d66_0_34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ge6966d6d66_0_3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e6966d6d66_0_41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e6966d6d66_0_4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e6966d6d66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8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ge6966d6d66_0_0"/>
          <p:cNvSpPr txBox="1">
            <a:spLocks noGrp="1"/>
          </p:cNvSpPr>
          <p:nvPr>
            <p:ph type="body" idx="1"/>
          </p:nvPr>
        </p:nvSpPr>
        <p:spPr>
          <a:xfrm>
            <a:off x="415600" y="1562133"/>
            <a:ext cx="11360700" cy="45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Char char="●"/>
              <a:defRPr sz="24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○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■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●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○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■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●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○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■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ge6966d6d66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851740e4e_0_7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8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ld Standard TT"/>
              <a:buNone/>
              <a:defRPr sz="4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4" name="Google Shape;74;gb851740e4e_0_71"/>
          <p:cNvSpPr txBox="1">
            <a:spLocks noGrp="1"/>
          </p:cNvSpPr>
          <p:nvPr>
            <p:ph type="body" idx="1"/>
          </p:nvPr>
        </p:nvSpPr>
        <p:spPr>
          <a:xfrm>
            <a:off x="415600" y="1562133"/>
            <a:ext cx="11360700" cy="45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Char char="●"/>
              <a:defRPr sz="24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○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■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●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○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■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●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○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ld Standard TT"/>
              <a:buChar char="■"/>
              <a:defRPr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5" name="Google Shape;75;gb851740e4e_0_7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scikit-learn.org/stable/modules/model_evaluation.html#classification-metrics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://scikit-learn.org/stable/modules/generated/sklearn.linear_model.LogisticRegression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851740e4e_0_66"/>
          <p:cNvSpPr txBox="1">
            <a:spLocks noGrp="1"/>
          </p:cNvSpPr>
          <p:nvPr>
            <p:ph type="ctr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06 </a:t>
            </a:r>
            <a:r>
              <a:rPr lang="en-US" sz="5500"/>
              <a:t>Model Evaluation</a:t>
            </a:r>
            <a:endParaRPr/>
          </a:p>
        </p:txBody>
      </p:sp>
      <p:sp>
        <p:nvSpPr>
          <p:cNvPr id="138" name="Google Shape;138;gb851740e4e_0_66"/>
          <p:cNvSpPr txBox="1">
            <a:spLocks noGrp="1"/>
          </p:cNvSpPr>
          <p:nvPr>
            <p:ph type="subTitle" idx="1"/>
          </p:nvPr>
        </p:nvSpPr>
        <p:spPr>
          <a:xfrm>
            <a:off x="683600" y="5120852"/>
            <a:ext cx="10824900" cy="105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"/>
          <p:cNvSpPr txBox="1">
            <a:spLocks noGrp="1"/>
          </p:cNvSpPr>
          <p:nvPr>
            <p:ph type="title"/>
          </p:nvPr>
        </p:nvSpPr>
        <p:spPr>
          <a:xfrm>
            <a:off x="916952" y="623325"/>
            <a:ext cx="30159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Overfitting</a:t>
            </a:r>
            <a:endParaRPr sz="3900"/>
          </a:p>
        </p:txBody>
      </p:sp>
      <p:sp>
        <p:nvSpPr>
          <p:cNvPr id="202" name="Google Shape;202;p10"/>
          <p:cNvSpPr txBox="1"/>
          <p:nvPr/>
        </p:nvSpPr>
        <p:spPr>
          <a:xfrm>
            <a:off x="916950" y="1756150"/>
            <a:ext cx="10624800" cy="488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2700" rIns="0" bIns="0" anchor="t" anchorCtr="0">
            <a:spAutoFit/>
          </a:bodyPr>
          <a:lstStyle/>
          <a:p>
            <a:pPr marL="241300" marR="972185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Variance measures the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consistency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(or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variability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) of the model  prediction for a particular sample instance.</a:t>
            </a:r>
          </a:p>
          <a:p>
            <a:pPr marL="241300" marR="972185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분산 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: 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모델 예측의 일관성을 측정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SzPts val="3850"/>
              <a:buFont typeface="Arial"/>
              <a:buNone/>
            </a:pPr>
            <a:endParaRPr sz="325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508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If a model is of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high variance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, we can say that the model is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sensitive to  the randomness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241300" marR="508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분산이 높으면 임의성에 민감하다</a:t>
            </a:r>
            <a:r>
              <a:rPr lang="en-US" altLang="ko-KR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 (</a:t>
            </a:r>
            <a:r>
              <a:rPr lang="ko-KR" alt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분산 크면 </a:t>
            </a:r>
            <a:r>
              <a:rPr lang="ko-KR" altLang="en-US" sz="2200" i="0" u="none" strike="noStrike" cap="none" dirty="0" err="1">
                <a:latin typeface="Trebuchet MS"/>
                <a:ea typeface="Trebuchet MS"/>
                <a:cs typeface="Trebuchet MS"/>
                <a:sym typeface="Trebuchet MS"/>
              </a:rPr>
              <a:t>오버피팅</a:t>
            </a:r>
            <a:r>
              <a:rPr lang="ko-KR" alt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야기</a:t>
            </a:r>
            <a:r>
              <a:rPr lang="en-US" altLang="ko-KR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SzPts val="3750"/>
              <a:buFont typeface="Arial"/>
              <a:buNone/>
            </a:pPr>
            <a:endParaRPr sz="315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501015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 model captures the patterns in the training data well, but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fails to 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generalize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well to unseen data (test data).</a:t>
            </a:r>
          </a:p>
          <a:p>
            <a:pPr marL="241300" marR="501015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모델이 학습 데이터를 잘 학습하면 테스트 데이터에 대한 일반화는 잘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못할수도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SzPts val="3350"/>
              <a:buFont typeface="Arial"/>
              <a:buNone/>
            </a:pPr>
            <a:endParaRPr sz="275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reason of overfitting is that the model is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too complex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27471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Underfitting</a:t>
            </a:r>
            <a:endParaRPr sz="3900"/>
          </a:p>
        </p:txBody>
      </p:sp>
      <p:sp>
        <p:nvSpPr>
          <p:cNvPr id="208" name="Google Shape;208;p11"/>
          <p:cNvSpPr txBox="1"/>
          <p:nvPr/>
        </p:nvSpPr>
        <p:spPr>
          <a:xfrm>
            <a:off x="916950" y="1807975"/>
            <a:ext cx="10551900" cy="3900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Bias measures </a:t>
            </a:r>
            <a:r>
              <a:rPr lang="en-US" sz="22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how far off</a:t>
            </a: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the predictions are from the correct values.</a:t>
            </a:r>
          </a:p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편향은 예측이 얼마나 바른 값에서 떨어져 있는지</a:t>
            </a:r>
            <a:endParaRPr sz="22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SzPts val="3950"/>
              <a:buFont typeface="Arial"/>
              <a:buNone/>
            </a:pPr>
            <a:endParaRPr sz="24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Bias is a measure of </a:t>
            </a:r>
            <a:r>
              <a:rPr lang="en-US" sz="22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systematic error</a:t>
            </a: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that is not due to randomness.</a:t>
            </a:r>
          </a:p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임의성이 아닌 오차</a:t>
            </a:r>
            <a:endParaRPr sz="22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"/>
              </a:spcBef>
              <a:spcAft>
                <a:spcPts val="0"/>
              </a:spcAft>
              <a:buSzPts val="4400"/>
              <a:buFont typeface="Arial"/>
              <a:buNone/>
            </a:pPr>
            <a:endParaRPr sz="24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15875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 model </a:t>
            </a:r>
            <a:r>
              <a:rPr lang="en-US" sz="22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is not able capture the patterns</a:t>
            </a: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in the training data well and  suffers from </a:t>
            </a:r>
            <a:r>
              <a:rPr lang="en-US" sz="22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low performance</a:t>
            </a: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on unseen data (test data).</a:t>
            </a:r>
          </a:p>
          <a:p>
            <a:pPr marL="241300" marR="15875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패턴을 잘 파악하지 못하고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테스트 데이터에 대해서도 낮은 성능</a:t>
            </a:r>
            <a:endParaRPr sz="22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SzPts val="3950"/>
              <a:buFont typeface="Arial"/>
              <a:buNone/>
            </a:pPr>
            <a:endParaRPr sz="24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Underfitting is caused when the model is </a:t>
            </a:r>
            <a:r>
              <a:rPr lang="en-US" sz="22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too simple</a:t>
            </a: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2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2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58629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Overfitting &amp; Underfitting</a:t>
            </a:r>
            <a:endParaRPr sz="3900"/>
          </a:p>
        </p:txBody>
      </p:sp>
      <p:sp>
        <p:nvSpPr>
          <p:cNvPr id="214" name="Google Shape;214;p12"/>
          <p:cNvSpPr txBox="1"/>
          <p:nvPr/>
        </p:nvSpPr>
        <p:spPr>
          <a:xfrm>
            <a:off x="916950" y="1566900"/>
            <a:ext cx="9661800" cy="7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Both </a:t>
            </a:r>
            <a:r>
              <a:rPr lang="en-US" sz="2200" b="0" i="0" u="sng" strike="noStrike" cap="none">
                <a:latin typeface="Trebuchet MS"/>
                <a:ea typeface="Trebuchet MS"/>
                <a:cs typeface="Trebuchet MS"/>
                <a:sym typeface="Trebuchet MS"/>
              </a:rPr>
              <a:t>fail to generalize well</a:t>
            </a:r>
            <a:r>
              <a:rPr lang="en-US" sz="22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 to unseen data</a:t>
            </a: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2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because the model is  either too complex or too simple.</a:t>
            </a:r>
            <a:endParaRPr sz="22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15" name="Google Shape;21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67255" y="3212592"/>
            <a:ext cx="7318248" cy="2746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3"/>
          <p:cNvSpPr txBox="1">
            <a:spLocks noGrp="1"/>
          </p:cNvSpPr>
          <p:nvPr>
            <p:ph type="title"/>
          </p:nvPr>
        </p:nvSpPr>
        <p:spPr>
          <a:xfrm>
            <a:off x="916954" y="623325"/>
            <a:ext cx="6654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Bias-Variance Tradeoff</a:t>
            </a:r>
            <a:endParaRPr sz="3900"/>
          </a:p>
        </p:txBody>
      </p:sp>
      <p:sp>
        <p:nvSpPr>
          <p:cNvPr id="221" name="Google Shape;221;p13"/>
          <p:cNvSpPr txBox="1"/>
          <p:nvPr/>
        </p:nvSpPr>
        <p:spPr>
          <a:xfrm>
            <a:off x="916950" y="1431075"/>
            <a:ext cx="9661800" cy="7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We need to find the right/good balance without overfitting and  underfitting the data.</a:t>
            </a:r>
            <a:endParaRPr sz="22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2" name="Google Shape;222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79600" y="3007060"/>
            <a:ext cx="4754880" cy="2980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5575" y="2915405"/>
            <a:ext cx="3657600" cy="331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b851740e4e_0_137"/>
          <p:cNvSpPr txBox="1">
            <a:spLocks noGrp="1"/>
          </p:cNvSpPr>
          <p:nvPr>
            <p:ph type="ctr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b851740e4e_0_137"/>
          <p:cNvSpPr txBox="1">
            <a:spLocks noGrp="1"/>
          </p:cNvSpPr>
          <p:nvPr>
            <p:ph type="subTitle" idx="1"/>
          </p:nvPr>
        </p:nvSpPr>
        <p:spPr>
          <a:xfrm>
            <a:off x="683600" y="5120852"/>
            <a:ext cx="10824900" cy="105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Evaluation Methods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5"/>
          <p:cNvSpPr txBox="1">
            <a:spLocks noGrp="1"/>
          </p:cNvSpPr>
          <p:nvPr>
            <p:ph type="title"/>
          </p:nvPr>
        </p:nvSpPr>
        <p:spPr>
          <a:xfrm>
            <a:off x="916953" y="623325"/>
            <a:ext cx="7866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Hold-Out (Training &amp; Test)</a:t>
            </a:r>
            <a:endParaRPr sz="3900"/>
          </a:p>
        </p:txBody>
      </p:sp>
      <p:sp>
        <p:nvSpPr>
          <p:cNvPr id="235" name="Google Shape;235;p15"/>
          <p:cNvSpPr txBox="1"/>
          <p:nvPr/>
        </p:nvSpPr>
        <p:spPr>
          <a:xfrm>
            <a:off x="916950" y="1807975"/>
            <a:ext cx="9884100" cy="3938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An evaluation method that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partitions the original dataset into subsets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,  in which a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subset (test set)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is only used for evaluation.</a:t>
            </a:r>
          </a:p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원래의 데이터셋을 하위 집합으로 분할하는 방법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서브셋은 평가에 사용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605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Two subsets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00000"/>
              </a:lnSpc>
              <a:spcBef>
                <a:spcPts val="23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Training set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to </a:t>
            </a:r>
            <a:r>
              <a:rPr lang="en-US" sz="1800" b="1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train 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 model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Test set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to </a:t>
            </a:r>
            <a:r>
              <a:rPr lang="en-US" sz="1800" b="1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test 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it.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SzPts val="3050"/>
              <a:buFont typeface="Arial"/>
              <a:buNone/>
            </a:pPr>
            <a:endParaRPr sz="245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In typical machine learning, we perform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model selection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169545" lvl="1" indent="-190500" algn="l" rtl="0">
              <a:lnSpc>
                <a:spcPct val="107916"/>
              </a:lnSpc>
              <a:spcBef>
                <a:spcPts val="560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Given a classification problem and a training algorithm, we want to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select the 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optimal values of hyperparameters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698500" marR="169545" lvl="1" indent="-190500" algn="l" rtl="0">
              <a:lnSpc>
                <a:spcPct val="107916"/>
              </a:lnSpc>
              <a:spcBef>
                <a:spcPts val="560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ko-KR" altLang="en-US" sz="1800" dirty="0">
                <a:latin typeface="Trebuchet MS"/>
                <a:ea typeface="Trebuchet MS"/>
                <a:cs typeface="Trebuchet MS"/>
                <a:sym typeface="Trebuchet MS"/>
              </a:rPr>
              <a:t>분류 문제와 훈련 알고리즘이 주어지면 </a:t>
            </a:r>
            <a:r>
              <a:rPr lang="ko-KR" altLang="en-US" sz="1800" dirty="0" err="1">
                <a:latin typeface="Trebuchet MS"/>
                <a:ea typeface="Trebuchet MS"/>
                <a:cs typeface="Trebuchet MS"/>
                <a:sym typeface="Trebuchet MS"/>
              </a:rPr>
              <a:t>하이퍼파라미터의</a:t>
            </a:r>
            <a:r>
              <a:rPr lang="ko-KR" altLang="en-US" sz="1800" dirty="0">
                <a:latin typeface="Trebuchet MS"/>
                <a:ea typeface="Trebuchet MS"/>
                <a:cs typeface="Trebuchet MS"/>
                <a:sym typeface="Trebuchet MS"/>
              </a:rPr>
              <a:t> 최적 값을 선택하려고 한다</a:t>
            </a:r>
            <a:r>
              <a:rPr lang="en-US" altLang="ko-KR" sz="18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"/>
          <p:cNvSpPr txBox="1">
            <a:spLocks noGrp="1"/>
          </p:cNvSpPr>
          <p:nvPr>
            <p:ph type="title"/>
          </p:nvPr>
        </p:nvSpPr>
        <p:spPr>
          <a:xfrm>
            <a:off x="916951" y="623325"/>
            <a:ext cx="95544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Hold-Out (Training,Validation, &amp; Test)</a:t>
            </a:r>
            <a:endParaRPr sz="3900"/>
          </a:p>
        </p:txBody>
      </p:sp>
      <p:sp>
        <p:nvSpPr>
          <p:cNvPr id="241" name="Google Shape;241;p16"/>
          <p:cNvSpPr txBox="1"/>
          <p:nvPr/>
        </p:nvSpPr>
        <p:spPr>
          <a:xfrm>
            <a:off x="916950" y="1795775"/>
            <a:ext cx="11274900" cy="4694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0" anchor="t" anchorCtr="0">
            <a:spAutoFit/>
          </a:bodyPr>
          <a:lstStyle/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During model selection, same test set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is reused over and over again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모델을 선택하는 동안 동일한 테스트셋이 계속 재사용된다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31115" lvl="0" indent="-190500" algn="l" rtl="0">
              <a:lnSpc>
                <a:spcPct val="107142"/>
              </a:lnSpc>
              <a:spcBef>
                <a:spcPts val="1025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It will become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part of training data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and thus, the model will be likely  to overfit.</a:t>
            </a:r>
          </a:p>
          <a:p>
            <a:pPr marL="241300" marR="31115" lvl="0" indent="-190500" algn="l" rtl="0">
              <a:lnSpc>
                <a:spcPct val="107142"/>
              </a:lnSpc>
              <a:spcBef>
                <a:spcPts val="1025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훈련 데이터의 일부가 되기 때문에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과적합될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 수 있다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"/>
              </a:spcBef>
              <a:spcAft>
                <a:spcPts val="0"/>
              </a:spcAft>
              <a:buSzPts val="4200"/>
              <a:buFont typeface="Arial"/>
              <a:buNone/>
            </a:pPr>
            <a:endParaRPr sz="36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1129665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 better approach is to split the dataset into a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training set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, a 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validation set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, and a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test set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241300" marR="1129665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더 나은 접근방식으로 데이터셋을 훈련 세트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검증 세트 및 테스트 세트로 분할하는 것이다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6850" algn="l" rtl="0">
              <a:lnSpc>
                <a:spcPct val="100000"/>
              </a:lnSpc>
              <a:spcBef>
                <a:spcPts val="190"/>
              </a:spcBef>
              <a:spcAft>
                <a:spcPts val="0"/>
              </a:spcAft>
              <a:buSzPts val="1900"/>
              <a:buFont typeface="Trebuchet MS"/>
              <a:buChar char="•"/>
            </a:pPr>
            <a:r>
              <a:rPr 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Training set is used to fit the </a:t>
            </a:r>
            <a:r>
              <a:rPr lang="en-US" sz="19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parameters</a:t>
            </a:r>
            <a:r>
              <a:rPr 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of the model. </a:t>
            </a:r>
            <a:r>
              <a:rPr lang="ko-KR" altLang="en-US" sz="1900" i="0" u="none" strike="noStrike" cap="none" dirty="0" err="1">
                <a:latin typeface="Trebuchet MS"/>
                <a:ea typeface="Trebuchet MS"/>
                <a:cs typeface="Trebuchet MS"/>
                <a:sym typeface="Trebuchet MS"/>
              </a:rPr>
              <a:t>훈련셋</a:t>
            </a:r>
            <a:r>
              <a:rPr lang="ko-KR" alt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altLang="ko-KR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: </a:t>
            </a:r>
            <a:r>
              <a:rPr lang="ko-KR" alt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파라미터 맞추는데 사용</a:t>
            </a:r>
            <a:endParaRPr sz="19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68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SzPts val="1900"/>
              <a:buFont typeface="Trebuchet MS"/>
              <a:buChar char="•"/>
            </a:pPr>
            <a:r>
              <a:rPr 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Validation set is used to tune the </a:t>
            </a:r>
            <a:r>
              <a:rPr lang="en-US" sz="19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hyperparameters</a:t>
            </a:r>
            <a:r>
              <a:rPr 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of a model.</a:t>
            </a:r>
            <a:r>
              <a:rPr lang="ko-KR" altLang="en-US" sz="1900" i="0" u="none" strike="noStrike" cap="none" dirty="0" err="1">
                <a:latin typeface="Trebuchet MS"/>
                <a:ea typeface="Trebuchet MS"/>
                <a:cs typeface="Trebuchet MS"/>
                <a:sym typeface="Trebuchet MS"/>
              </a:rPr>
              <a:t>검증셋</a:t>
            </a:r>
            <a:r>
              <a:rPr lang="ko-KR" alt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altLang="ko-KR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: </a:t>
            </a:r>
            <a:r>
              <a:rPr lang="ko-KR" altLang="en-US" sz="1900" i="0" u="none" strike="noStrike" cap="none" dirty="0" err="1">
                <a:latin typeface="Trebuchet MS"/>
                <a:ea typeface="Trebuchet MS"/>
                <a:cs typeface="Trebuchet MS"/>
                <a:sym typeface="Trebuchet MS"/>
              </a:rPr>
              <a:t>하이퍼파라미터</a:t>
            </a:r>
            <a:r>
              <a:rPr lang="ko-KR" alt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조정</a:t>
            </a:r>
            <a:endParaRPr sz="19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6850" algn="l" rtl="0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SzPts val="1900"/>
              <a:buFont typeface="Trebuchet MS"/>
              <a:buChar char="•"/>
            </a:pPr>
            <a:r>
              <a:rPr 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Test set is used to estimate a model’s generalization performance. </a:t>
            </a:r>
            <a:r>
              <a:rPr lang="ko-KR" alt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테스트 </a:t>
            </a:r>
            <a:r>
              <a:rPr lang="en-US" altLang="ko-KR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: </a:t>
            </a:r>
            <a:r>
              <a:rPr lang="ko-KR" altLang="en-US" sz="19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일반화 성능 추정</a:t>
            </a:r>
            <a:endParaRPr sz="19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7"/>
          <p:cNvSpPr txBox="1">
            <a:spLocks noGrp="1"/>
          </p:cNvSpPr>
          <p:nvPr>
            <p:ph type="title"/>
          </p:nvPr>
        </p:nvSpPr>
        <p:spPr>
          <a:xfrm>
            <a:off x="916950" y="623325"/>
            <a:ext cx="97674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Hold-Out (Training,Validation, &amp; Test)</a:t>
            </a:r>
            <a:endParaRPr sz="3900"/>
          </a:p>
        </p:txBody>
      </p:sp>
      <p:sp>
        <p:nvSpPr>
          <p:cNvPr id="247" name="Google Shape;247;p17"/>
          <p:cNvSpPr txBox="1"/>
          <p:nvPr/>
        </p:nvSpPr>
        <p:spPr>
          <a:xfrm>
            <a:off x="916950" y="1807975"/>
            <a:ext cx="11133300" cy="48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70865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test set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is also called a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hold-out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dataset because it is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never used during the training and model selection steps.</a:t>
            </a:r>
          </a:p>
          <a:p>
            <a:pPr marL="241300" marR="570865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테스트 셋은 훈련 및 모델 선택 단계에서 사용되지 않기 때문에 홀드아웃 데이터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세트라고도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 한다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SzPts val="4000"/>
              <a:buFont typeface="Arial"/>
              <a:buNone/>
            </a:pPr>
            <a:endParaRPr sz="34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398145" lvl="0" indent="-190500" algn="l" rtl="0">
              <a:lnSpc>
                <a:spcPct val="110714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 test set is used to provide an evaluation of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 final model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fitted on the training set and tuned on the validation set.</a:t>
            </a:r>
          </a:p>
          <a:p>
            <a:pPr marL="241300" marR="398145" lvl="0" indent="-190500" algn="l" rtl="0">
              <a:lnSpc>
                <a:spcPct val="110714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테스트 세트는 훈련 세트에 적합하고 검증 세트에서 조정된 최종 모델의 평가를 제공하는 데 사용된다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SzPts val="4100"/>
              <a:buFont typeface="Arial"/>
              <a:buNone/>
            </a:pPr>
            <a:endParaRPr sz="35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5080" lvl="0" indent="-190500" algn="l" rtl="0">
              <a:lnSpc>
                <a:spcPct val="107142"/>
              </a:lnSpc>
              <a:spcBef>
                <a:spcPts val="5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We can obtain a </a:t>
            </a:r>
            <a:r>
              <a:rPr lang="en-US" sz="22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less biased estimate</a:t>
            </a:r>
            <a:r>
              <a:rPr lang="en-US" sz="22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of its ability to generalize to new data.</a:t>
            </a:r>
          </a:p>
          <a:p>
            <a:pPr marL="241300" marR="5080" lvl="0" indent="-190500" algn="l" rtl="0">
              <a:lnSpc>
                <a:spcPct val="107142"/>
              </a:lnSpc>
              <a:spcBef>
                <a:spcPts val="5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새로운 데이터로 일반화하는 능력에 대해 덜 편향된 추정치를 얻을 수 있다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8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8462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Hold-Out (Training,Validation, &amp; Test)</a:t>
            </a:r>
            <a:endParaRPr sz="3900"/>
          </a:p>
        </p:txBody>
      </p:sp>
      <p:sp>
        <p:nvSpPr>
          <p:cNvPr id="253" name="Google Shape;253;p18"/>
          <p:cNvSpPr txBox="1"/>
          <p:nvPr/>
        </p:nvSpPr>
        <p:spPr>
          <a:xfrm>
            <a:off x="916954" y="1807975"/>
            <a:ext cx="2409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 sz="28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Workflow</a:t>
            </a:r>
            <a:endParaRPr sz="28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54" name="Google Shape;25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86514" y="2009592"/>
            <a:ext cx="5855208" cy="4322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9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61983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Disadvantages of Hold-Out</a:t>
            </a:r>
            <a:endParaRPr sz="3900"/>
          </a:p>
        </p:txBody>
      </p:sp>
      <p:sp>
        <p:nvSpPr>
          <p:cNvPr id="260" name="Google Shape;260;p19"/>
          <p:cNvSpPr txBox="1"/>
          <p:nvPr/>
        </p:nvSpPr>
        <p:spPr>
          <a:xfrm>
            <a:off x="916950" y="1579375"/>
            <a:ext cx="10930800" cy="1513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By partitioning the available data into three subsets, we drastically  </a:t>
            </a:r>
            <a:r>
              <a:rPr lang="en-US" sz="22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reduce the number of samples</a:t>
            </a:r>
            <a:r>
              <a:rPr lang="en-US" sz="22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which can be used for learning the  model.</a:t>
            </a:r>
          </a:p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사용 가능한 데이터를 세개의 서브셋으로 나누면서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모델 학습에 쓸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수있는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 샘플 수를 줄인다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1" name="Google Shape;261;p19"/>
          <p:cNvSpPr txBox="1"/>
          <p:nvPr/>
        </p:nvSpPr>
        <p:spPr>
          <a:xfrm>
            <a:off x="1560825" y="3619900"/>
            <a:ext cx="4572000" cy="4572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793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Training set</a:t>
            </a:r>
            <a:endParaRPr sz="18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2" name="Google Shape;262;p19"/>
          <p:cNvSpPr txBox="1"/>
          <p:nvPr/>
        </p:nvSpPr>
        <p:spPr>
          <a:xfrm>
            <a:off x="1560825" y="4831975"/>
            <a:ext cx="2941800" cy="4572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76825" rIns="0" bIns="0" anchor="t" anchorCtr="0">
            <a:noAutofit/>
          </a:bodyPr>
          <a:lstStyle/>
          <a:p>
            <a:pPr marL="1023619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Training set</a:t>
            </a:r>
            <a:endParaRPr sz="18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3" name="Google Shape;263;p19"/>
          <p:cNvSpPr txBox="1"/>
          <p:nvPr/>
        </p:nvSpPr>
        <p:spPr>
          <a:xfrm>
            <a:off x="4502625" y="4831975"/>
            <a:ext cx="1902900" cy="4572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76825" rIns="0" bIns="0" anchor="t" anchorCtr="0">
            <a:noAutofit/>
          </a:bodyPr>
          <a:lstStyle/>
          <a:p>
            <a:pPr marL="11176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Validation set</a:t>
            </a:r>
            <a:endParaRPr sz="18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4" name="Google Shape;264;p19"/>
          <p:cNvSpPr/>
          <p:nvPr/>
        </p:nvSpPr>
        <p:spPr>
          <a:xfrm>
            <a:off x="9259575" y="3619896"/>
            <a:ext cx="1371600" cy="457200"/>
          </a:xfrm>
          <a:custGeom>
            <a:avLst/>
            <a:gdLst/>
            <a:ahLst/>
            <a:cxnLst/>
            <a:rect l="l" t="t" r="r" b="b"/>
            <a:pathLst>
              <a:path w="1371600" h="457200" extrusionOk="0">
                <a:moveTo>
                  <a:pt x="1371600" y="57150"/>
                </a:moveTo>
                <a:lnTo>
                  <a:pt x="1331618" y="76424"/>
                </a:lnTo>
                <a:lnTo>
                  <a:pt x="1264829" y="87787"/>
                </a:lnTo>
                <a:lnTo>
                  <a:pt x="1220937" y="92894"/>
                </a:lnTo>
                <a:lnTo>
                  <a:pt x="1170733" y="97561"/>
                </a:lnTo>
                <a:lnTo>
                  <a:pt x="1114732" y="101744"/>
                </a:lnTo>
                <a:lnTo>
                  <a:pt x="1053449" y="105402"/>
                </a:lnTo>
                <a:lnTo>
                  <a:pt x="987397" y="108491"/>
                </a:lnTo>
                <a:lnTo>
                  <a:pt x="917092" y="110968"/>
                </a:lnTo>
                <a:lnTo>
                  <a:pt x="843047" y="112790"/>
                </a:lnTo>
                <a:lnTo>
                  <a:pt x="765778" y="113915"/>
                </a:lnTo>
                <a:lnTo>
                  <a:pt x="685800" y="114300"/>
                </a:lnTo>
                <a:lnTo>
                  <a:pt x="605821" y="113915"/>
                </a:lnTo>
                <a:lnTo>
                  <a:pt x="528552" y="112790"/>
                </a:lnTo>
                <a:lnTo>
                  <a:pt x="454507" y="110968"/>
                </a:lnTo>
                <a:lnTo>
                  <a:pt x="384202" y="108491"/>
                </a:lnTo>
                <a:lnTo>
                  <a:pt x="318150" y="105402"/>
                </a:lnTo>
                <a:lnTo>
                  <a:pt x="256867" y="101744"/>
                </a:lnTo>
                <a:lnTo>
                  <a:pt x="200866" y="97561"/>
                </a:lnTo>
                <a:lnTo>
                  <a:pt x="150662" y="92894"/>
                </a:lnTo>
                <a:lnTo>
                  <a:pt x="106770" y="87787"/>
                </a:lnTo>
                <a:lnTo>
                  <a:pt x="39981" y="76424"/>
                </a:lnTo>
                <a:lnTo>
                  <a:pt x="0" y="57150"/>
                </a:lnTo>
                <a:lnTo>
                  <a:pt x="4613" y="50485"/>
                </a:lnTo>
                <a:lnTo>
                  <a:pt x="69705" y="32016"/>
                </a:lnTo>
                <a:lnTo>
                  <a:pt x="150662" y="21405"/>
                </a:lnTo>
                <a:lnTo>
                  <a:pt x="200866" y="16738"/>
                </a:lnTo>
                <a:lnTo>
                  <a:pt x="256867" y="12555"/>
                </a:lnTo>
                <a:lnTo>
                  <a:pt x="318150" y="8897"/>
                </a:lnTo>
                <a:lnTo>
                  <a:pt x="384202" y="5808"/>
                </a:lnTo>
                <a:lnTo>
                  <a:pt x="454507" y="3331"/>
                </a:lnTo>
                <a:lnTo>
                  <a:pt x="528552" y="1509"/>
                </a:lnTo>
                <a:lnTo>
                  <a:pt x="605821" y="384"/>
                </a:lnTo>
                <a:lnTo>
                  <a:pt x="685800" y="0"/>
                </a:lnTo>
                <a:lnTo>
                  <a:pt x="765778" y="384"/>
                </a:lnTo>
                <a:lnTo>
                  <a:pt x="843047" y="1509"/>
                </a:lnTo>
                <a:lnTo>
                  <a:pt x="917092" y="3331"/>
                </a:lnTo>
                <a:lnTo>
                  <a:pt x="987397" y="5808"/>
                </a:lnTo>
                <a:lnTo>
                  <a:pt x="1053449" y="8897"/>
                </a:lnTo>
                <a:lnTo>
                  <a:pt x="1114732" y="12555"/>
                </a:lnTo>
                <a:lnTo>
                  <a:pt x="1170733" y="16738"/>
                </a:lnTo>
                <a:lnTo>
                  <a:pt x="1220937" y="21405"/>
                </a:lnTo>
                <a:lnTo>
                  <a:pt x="1264829" y="26512"/>
                </a:lnTo>
                <a:lnTo>
                  <a:pt x="1331618" y="37875"/>
                </a:lnTo>
                <a:lnTo>
                  <a:pt x="1371600" y="57150"/>
                </a:lnTo>
                <a:close/>
              </a:path>
              <a:path w="1371600" h="457200" extrusionOk="0">
                <a:moveTo>
                  <a:pt x="1371600" y="57150"/>
                </a:moveTo>
                <a:lnTo>
                  <a:pt x="1371600" y="400050"/>
                </a:lnTo>
                <a:lnTo>
                  <a:pt x="1366986" y="406714"/>
                </a:lnTo>
                <a:lnTo>
                  <a:pt x="1301894" y="425183"/>
                </a:lnTo>
                <a:lnTo>
                  <a:pt x="1220937" y="435794"/>
                </a:lnTo>
                <a:lnTo>
                  <a:pt x="1170733" y="440461"/>
                </a:lnTo>
                <a:lnTo>
                  <a:pt x="1114732" y="444644"/>
                </a:lnTo>
                <a:lnTo>
                  <a:pt x="1053449" y="448302"/>
                </a:lnTo>
                <a:lnTo>
                  <a:pt x="987397" y="451391"/>
                </a:lnTo>
                <a:lnTo>
                  <a:pt x="917092" y="453868"/>
                </a:lnTo>
                <a:lnTo>
                  <a:pt x="843047" y="455690"/>
                </a:lnTo>
                <a:lnTo>
                  <a:pt x="765778" y="456815"/>
                </a:lnTo>
                <a:lnTo>
                  <a:pt x="685800" y="457200"/>
                </a:lnTo>
                <a:lnTo>
                  <a:pt x="605821" y="456815"/>
                </a:lnTo>
                <a:lnTo>
                  <a:pt x="528552" y="455690"/>
                </a:lnTo>
                <a:lnTo>
                  <a:pt x="454507" y="453868"/>
                </a:lnTo>
                <a:lnTo>
                  <a:pt x="384202" y="451391"/>
                </a:lnTo>
                <a:lnTo>
                  <a:pt x="318150" y="448302"/>
                </a:lnTo>
                <a:lnTo>
                  <a:pt x="256867" y="444644"/>
                </a:lnTo>
                <a:lnTo>
                  <a:pt x="200866" y="440461"/>
                </a:lnTo>
                <a:lnTo>
                  <a:pt x="150662" y="435794"/>
                </a:lnTo>
                <a:lnTo>
                  <a:pt x="106770" y="430687"/>
                </a:lnTo>
                <a:lnTo>
                  <a:pt x="39981" y="419324"/>
                </a:lnTo>
                <a:lnTo>
                  <a:pt x="0" y="400050"/>
                </a:lnTo>
                <a:lnTo>
                  <a:pt x="0" y="57150"/>
                </a:lnTo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5" name="Google Shape;265;p19"/>
          <p:cNvSpPr txBox="1"/>
          <p:nvPr/>
        </p:nvSpPr>
        <p:spPr>
          <a:xfrm>
            <a:off x="9586598" y="3767425"/>
            <a:ext cx="10974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Trebuchet MS"/>
                <a:ea typeface="Trebuchet MS"/>
                <a:cs typeface="Trebuchet MS"/>
                <a:sym typeface="Trebuchet MS"/>
              </a:rPr>
              <a:t>Model 1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6" name="Google Shape;266;p19"/>
          <p:cNvSpPr/>
          <p:nvPr/>
        </p:nvSpPr>
        <p:spPr>
          <a:xfrm>
            <a:off x="9259576" y="4831975"/>
            <a:ext cx="1371599" cy="457200"/>
          </a:xfrm>
          <a:custGeom>
            <a:avLst/>
            <a:gdLst/>
            <a:ahLst/>
            <a:cxnLst/>
            <a:rect l="l" t="t" r="r" b="b"/>
            <a:pathLst>
              <a:path w="1097279" h="457200" extrusionOk="0">
                <a:moveTo>
                  <a:pt x="1097280" y="57150"/>
                </a:moveTo>
                <a:lnTo>
                  <a:pt x="1046288" y="81243"/>
                </a:lnTo>
                <a:lnTo>
                  <a:pt x="962707" y="94644"/>
                </a:lnTo>
                <a:lnTo>
                  <a:pt x="908588" y="100282"/>
                </a:lnTo>
                <a:lnTo>
                  <a:pt x="847380" y="105092"/>
                </a:lnTo>
                <a:lnTo>
                  <a:pt x="779932" y="108988"/>
                </a:lnTo>
                <a:lnTo>
                  <a:pt x="707094" y="111880"/>
                </a:lnTo>
                <a:lnTo>
                  <a:pt x="629714" y="113680"/>
                </a:lnTo>
                <a:lnTo>
                  <a:pt x="548640" y="114300"/>
                </a:lnTo>
                <a:lnTo>
                  <a:pt x="467566" y="113680"/>
                </a:lnTo>
                <a:lnTo>
                  <a:pt x="390185" y="111880"/>
                </a:lnTo>
                <a:lnTo>
                  <a:pt x="317347" y="108988"/>
                </a:lnTo>
                <a:lnTo>
                  <a:pt x="249899" y="105092"/>
                </a:lnTo>
                <a:lnTo>
                  <a:pt x="188691" y="100282"/>
                </a:lnTo>
                <a:lnTo>
                  <a:pt x="134572" y="94644"/>
                </a:lnTo>
                <a:lnTo>
                  <a:pt x="88389" y="88268"/>
                </a:lnTo>
                <a:lnTo>
                  <a:pt x="23228" y="73655"/>
                </a:lnTo>
                <a:lnTo>
                  <a:pt x="0" y="57150"/>
                </a:lnTo>
                <a:lnTo>
                  <a:pt x="5948" y="48704"/>
                </a:lnTo>
                <a:lnTo>
                  <a:pt x="50991" y="33057"/>
                </a:lnTo>
                <a:lnTo>
                  <a:pt x="134572" y="19655"/>
                </a:lnTo>
                <a:lnTo>
                  <a:pt x="188691" y="14017"/>
                </a:lnTo>
                <a:lnTo>
                  <a:pt x="249899" y="9207"/>
                </a:lnTo>
                <a:lnTo>
                  <a:pt x="317347" y="5311"/>
                </a:lnTo>
                <a:lnTo>
                  <a:pt x="390185" y="2419"/>
                </a:lnTo>
                <a:lnTo>
                  <a:pt x="467566" y="619"/>
                </a:lnTo>
                <a:lnTo>
                  <a:pt x="548640" y="0"/>
                </a:lnTo>
                <a:lnTo>
                  <a:pt x="629714" y="619"/>
                </a:lnTo>
                <a:lnTo>
                  <a:pt x="707094" y="2419"/>
                </a:lnTo>
                <a:lnTo>
                  <a:pt x="779932" y="5311"/>
                </a:lnTo>
                <a:lnTo>
                  <a:pt x="847380" y="9207"/>
                </a:lnTo>
                <a:lnTo>
                  <a:pt x="908588" y="14017"/>
                </a:lnTo>
                <a:lnTo>
                  <a:pt x="962707" y="19655"/>
                </a:lnTo>
                <a:lnTo>
                  <a:pt x="1008890" y="26031"/>
                </a:lnTo>
                <a:lnTo>
                  <a:pt x="1074051" y="40644"/>
                </a:lnTo>
                <a:lnTo>
                  <a:pt x="1097280" y="57150"/>
                </a:lnTo>
                <a:close/>
              </a:path>
              <a:path w="1097279" h="457200" extrusionOk="0">
                <a:moveTo>
                  <a:pt x="1097280" y="57150"/>
                </a:moveTo>
                <a:lnTo>
                  <a:pt x="1097280" y="400050"/>
                </a:lnTo>
                <a:lnTo>
                  <a:pt x="1091331" y="408495"/>
                </a:lnTo>
                <a:lnTo>
                  <a:pt x="1046288" y="424143"/>
                </a:lnTo>
                <a:lnTo>
                  <a:pt x="962707" y="437544"/>
                </a:lnTo>
                <a:lnTo>
                  <a:pt x="908588" y="443182"/>
                </a:lnTo>
                <a:lnTo>
                  <a:pt x="847380" y="447992"/>
                </a:lnTo>
                <a:lnTo>
                  <a:pt x="779932" y="451888"/>
                </a:lnTo>
                <a:lnTo>
                  <a:pt x="707094" y="454780"/>
                </a:lnTo>
                <a:lnTo>
                  <a:pt x="629714" y="456580"/>
                </a:lnTo>
                <a:lnTo>
                  <a:pt x="548640" y="457200"/>
                </a:lnTo>
                <a:lnTo>
                  <a:pt x="467566" y="456580"/>
                </a:lnTo>
                <a:lnTo>
                  <a:pt x="390185" y="454780"/>
                </a:lnTo>
                <a:lnTo>
                  <a:pt x="317347" y="451888"/>
                </a:lnTo>
                <a:lnTo>
                  <a:pt x="249899" y="447992"/>
                </a:lnTo>
                <a:lnTo>
                  <a:pt x="188691" y="443182"/>
                </a:lnTo>
                <a:lnTo>
                  <a:pt x="134572" y="437544"/>
                </a:lnTo>
                <a:lnTo>
                  <a:pt x="88389" y="431168"/>
                </a:lnTo>
                <a:lnTo>
                  <a:pt x="23228" y="416555"/>
                </a:lnTo>
                <a:lnTo>
                  <a:pt x="0" y="400050"/>
                </a:lnTo>
                <a:lnTo>
                  <a:pt x="0" y="57150"/>
                </a:lnTo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7" name="Google Shape;267;p19"/>
          <p:cNvSpPr txBox="1"/>
          <p:nvPr/>
        </p:nvSpPr>
        <p:spPr>
          <a:xfrm>
            <a:off x="9554048" y="5003175"/>
            <a:ext cx="10101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Trebuchet MS"/>
                <a:ea typeface="Trebuchet MS"/>
                <a:cs typeface="Trebuchet MS"/>
                <a:sym typeface="Trebuchet MS"/>
              </a:rPr>
              <a:t>Model 2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8" name="Google Shape;268;p19"/>
          <p:cNvSpPr/>
          <p:nvPr/>
        </p:nvSpPr>
        <p:spPr>
          <a:xfrm>
            <a:off x="6132834" y="3810398"/>
            <a:ext cx="3126740" cy="76200"/>
          </a:xfrm>
          <a:custGeom>
            <a:avLst/>
            <a:gdLst/>
            <a:ahLst/>
            <a:cxnLst/>
            <a:rect l="l" t="t" r="r" b="b"/>
            <a:pathLst>
              <a:path w="3126740" h="76200" extrusionOk="0">
                <a:moveTo>
                  <a:pt x="3050540" y="50799"/>
                </a:moveTo>
                <a:lnTo>
                  <a:pt x="3050540" y="76200"/>
                </a:lnTo>
                <a:lnTo>
                  <a:pt x="3101340" y="50800"/>
                </a:lnTo>
                <a:lnTo>
                  <a:pt x="3050540" y="50799"/>
                </a:lnTo>
                <a:close/>
              </a:path>
              <a:path w="3126740" h="76200" extrusionOk="0">
                <a:moveTo>
                  <a:pt x="3050540" y="25399"/>
                </a:moveTo>
                <a:lnTo>
                  <a:pt x="3050540" y="50799"/>
                </a:lnTo>
                <a:lnTo>
                  <a:pt x="3063242" y="50800"/>
                </a:lnTo>
                <a:lnTo>
                  <a:pt x="3063242" y="25400"/>
                </a:lnTo>
                <a:lnTo>
                  <a:pt x="3050540" y="25399"/>
                </a:lnTo>
                <a:close/>
              </a:path>
              <a:path w="3126740" h="76200" extrusionOk="0">
                <a:moveTo>
                  <a:pt x="3050540" y="0"/>
                </a:moveTo>
                <a:lnTo>
                  <a:pt x="3050540" y="25399"/>
                </a:lnTo>
                <a:lnTo>
                  <a:pt x="3063242" y="25400"/>
                </a:lnTo>
                <a:lnTo>
                  <a:pt x="3063242" y="50800"/>
                </a:lnTo>
                <a:lnTo>
                  <a:pt x="3101342" y="50798"/>
                </a:lnTo>
                <a:lnTo>
                  <a:pt x="3126740" y="38100"/>
                </a:lnTo>
                <a:lnTo>
                  <a:pt x="3050540" y="0"/>
                </a:lnTo>
                <a:close/>
              </a:path>
              <a:path w="3126740" h="76200" extrusionOk="0">
                <a:moveTo>
                  <a:pt x="0" y="25398"/>
                </a:moveTo>
                <a:lnTo>
                  <a:pt x="0" y="50798"/>
                </a:lnTo>
                <a:lnTo>
                  <a:pt x="3050540" y="50799"/>
                </a:lnTo>
                <a:lnTo>
                  <a:pt x="3050540" y="25399"/>
                </a:lnTo>
                <a:lnTo>
                  <a:pt x="0" y="2539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9" name="Google Shape;269;p19"/>
          <p:cNvSpPr/>
          <p:nvPr/>
        </p:nvSpPr>
        <p:spPr>
          <a:xfrm>
            <a:off x="3108964" y="5282813"/>
            <a:ext cx="6880859" cy="241300"/>
          </a:xfrm>
          <a:custGeom>
            <a:avLst/>
            <a:gdLst/>
            <a:ahLst/>
            <a:cxnLst/>
            <a:rect l="l" t="t" r="r" b="b"/>
            <a:pathLst>
              <a:path w="6880859" h="241300" extrusionOk="0">
                <a:moveTo>
                  <a:pt x="25400" y="0"/>
                </a:moveTo>
                <a:lnTo>
                  <a:pt x="0" y="0"/>
                </a:lnTo>
                <a:lnTo>
                  <a:pt x="0" y="241300"/>
                </a:lnTo>
                <a:lnTo>
                  <a:pt x="6855459" y="241300"/>
                </a:lnTo>
                <a:lnTo>
                  <a:pt x="6855459" y="228600"/>
                </a:lnTo>
                <a:lnTo>
                  <a:pt x="25400" y="228600"/>
                </a:lnTo>
                <a:lnTo>
                  <a:pt x="12700" y="215900"/>
                </a:lnTo>
                <a:lnTo>
                  <a:pt x="25400" y="215900"/>
                </a:lnTo>
                <a:lnTo>
                  <a:pt x="25400" y="0"/>
                </a:lnTo>
                <a:close/>
              </a:path>
              <a:path w="6880859" h="241300" extrusionOk="0">
                <a:moveTo>
                  <a:pt x="25400" y="215900"/>
                </a:moveTo>
                <a:lnTo>
                  <a:pt x="12700" y="215900"/>
                </a:lnTo>
                <a:lnTo>
                  <a:pt x="25400" y="228600"/>
                </a:lnTo>
                <a:lnTo>
                  <a:pt x="25400" y="215900"/>
                </a:lnTo>
                <a:close/>
              </a:path>
              <a:path w="6880859" h="241300" extrusionOk="0">
                <a:moveTo>
                  <a:pt x="6830059" y="215900"/>
                </a:moveTo>
                <a:lnTo>
                  <a:pt x="25400" y="215900"/>
                </a:lnTo>
                <a:lnTo>
                  <a:pt x="25400" y="228600"/>
                </a:lnTo>
                <a:lnTo>
                  <a:pt x="6830059" y="228600"/>
                </a:lnTo>
                <a:lnTo>
                  <a:pt x="6830059" y="215900"/>
                </a:lnTo>
                <a:close/>
              </a:path>
              <a:path w="6880859" h="241300" extrusionOk="0">
                <a:moveTo>
                  <a:pt x="6855459" y="76200"/>
                </a:moveTo>
                <a:lnTo>
                  <a:pt x="6830059" y="76200"/>
                </a:lnTo>
                <a:lnTo>
                  <a:pt x="6830059" y="228600"/>
                </a:lnTo>
                <a:lnTo>
                  <a:pt x="6842759" y="215900"/>
                </a:lnTo>
                <a:lnTo>
                  <a:pt x="6855459" y="215900"/>
                </a:lnTo>
                <a:lnTo>
                  <a:pt x="6855459" y="76200"/>
                </a:lnTo>
                <a:close/>
              </a:path>
              <a:path w="6880859" h="241300" extrusionOk="0">
                <a:moveTo>
                  <a:pt x="6855459" y="215900"/>
                </a:moveTo>
                <a:lnTo>
                  <a:pt x="6842759" y="215900"/>
                </a:lnTo>
                <a:lnTo>
                  <a:pt x="6830059" y="228600"/>
                </a:lnTo>
                <a:lnTo>
                  <a:pt x="6855459" y="228600"/>
                </a:lnTo>
                <a:lnTo>
                  <a:pt x="6855459" y="215900"/>
                </a:lnTo>
                <a:close/>
              </a:path>
              <a:path w="6880859" h="241300" extrusionOk="0">
                <a:moveTo>
                  <a:pt x="6842759" y="12700"/>
                </a:moveTo>
                <a:lnTo>
                  <a:pt x="6804659" y="88900"/>
                </a:lnTo>
                <a:lnTo>
                  <a:pt x="6830059" y="88900"/>
                </a:lnTo>
                <a:lnTo>
                  <a:pt x="6830059" y="76200"/>
                </a:lnTo>
                <a:lnTo>
                  <a:pt x="6874509" y="76200"/>
                </a:lnTo>
                <a:lnTo>
                  <a:pt x="6842759" y="12700"/>
                </a:lnTo>
                <a:close/>
              </a:path>
              <a:path w="6880859" h="241300" extrusionOk="0">
                <a:moveTo>
                  <a:pt x="6874509" y="76200"/>
                </a:moveTo>
                <a:lnTo>
                  <a:pt x="6855459" y="76200"/>
                </a:lnTo>
                <a:lnTo>
                  <a:pt x="6855459" y="88900"/>
                </a:lnTo>
                <a:lnTo>
                  <a:pt x="6880859" y="88900"/>
                </a:lnTo>
                <a:lnTo>
                  <a:pt x="6874509" y="762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28353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Lecture Plan</a:t>
            </a:r>
            <a:endParaRPr sz="3900"/>
          </a:p>
        </p:txBody>
      </p:sp>
      <p:sp>
        <p:nvSpPr>
          <p:cNvPr id="144" name="Google Shape;144;p2"/>
          <p:cNvSpPr txBox="1"/>
          <p:nvPr/>
        </p:nvSpPr>
        <p:spPr>
          <a:xfrm>
            <a:off x="916958" y="1725675"/>
            <a:ext cx="6227700" cy="28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46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Background Knowledge</a:t>
            </a:r>
            <a:endParaRPr sz="25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955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Evaluation Methods</a:t>
            </a:r>
            <a:endParaRPr sz="25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29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Hold-Out</a:t>
            </a:r>
            <a:endParaRPr sz="21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Cross-Validation</a:t>
            </a:r>
            <a:endParaRPr sz="21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9550" algn="l" rtl="0">
              <a:lnSpc>
                <a:spcPct val="100000"/>
              </a:lnSpc>
              <a:spcBef>
                <a:spcPts val="63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Evaluation Metrics</a:t>
            </a:r>
            <a:endParaRPr sz="25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29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Classification Metrics</a:t>
            </a:r>
            <a:endParaRPr sz="21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Regression Metrics</a:t>
            </a:r>
            <a:endParaRPr sz="21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0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61983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Disadvantages of Hold-Out</a:t>
            </a:r>
            <a:endParaRPr sz="3900"/>
          </a:p>
        </p:txBody>
      </p:sp>
      <p:sp>
        <p:nvSpPr>
          <p:cNvPr id="275" name="Google Shape;275;p20"/>
          <p:cNvSpPr txBox="1"/>
          <p:nvPr/>
        </p:nvSpPr>
        <p:spPr>
          <a:xfrm>
            <a:off x="916950" y="1588800"/>
            <a:ext cx="9233400" cy="115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The performance estimate may be very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sensitive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to how we partition  the training set into the training and validation subsets.</a:t>
            </a:r>
          </a:p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분할 하는 방법이 무엇인지에 따라서 민감하다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6" name="Google Shape;276;p20"/>
          <p:cNvSpPr txBox="1"/>
          <p:nvPr/>
        </p:nvSpPr>
        <p:spPr>
          <a:xfrm>
            <a:off x="1584960" y="3300984"/>
            <a:ext cx="4572000" cy="4572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7937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Training set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7" name="Google Shape;277;p20"/>
          <p:cNvSpPr txBox="1"/>
          <p:nvPr/>
        </p:nvSpPr>
        <p:spPr>
          <a:xfrm>
            <a:off x="1584950" y="4513050"/>
            <a:ext cx="2573700" cy="4572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7682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Training set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8" name="Google Shape;278;p20"/>
          <p:cNvSpPr txBox="1"/>
          <p:nvPr/>
        </p:nvSpPr>
        <p:spPr>
          <a:xfrm>
            <a:off x="4158650" y="4513050"/>
            <a:ext cx="1998300" cy="4572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80000" rIns="0" bIns="0" anchor="t" anchorCtr="0">
            <a:noAutofit/>
          </a:bodyPr>
          <a:lstStyle/>
          <a:p>
            <a:pPr marL="11176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Validation set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9" name="Google Shape;279;p20"/>
          <p:cNvSpPr txBox="1"/>
          <p:nvPr/>
        </p:nvSpPr>
        <p:spPr>
          <a:xfrm>
            <a:off x="3583250" y="5725125"/>
            <a:ext cx="2573700" cy="4572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781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Training set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0" name="Google Shape;280;p20"/>
          <p:cNvSpPr txBox="1"/>
          <p:nvPr/>
        </p:nvSpPr>
        <p:spPr>
          <a:xfrm>
            <a:off x="1584950" y="5725125"/>
            <a:ext cx="1998300" cy="4572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78100" rIns="0" bIns="0" anchor="t" anchorCtr="0">
            <a:noAutofit/>
          </a:bodyPr>
          <a:lstStyle/>
          <a:p>
            <a:pPr marL="11176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Validation set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1" name="Google Shape;281;p20"/>
          <p:cNvSpPr txBox="1"/>
          <p:nvPr/>
        </p:nvSpPr>
        <p:spPr>
          <a:xfrm>
            <a:off x="739398" y="4545450"/>
            <a:ext cx="8967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Split 1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2" name="Google Shape;282;p20"/>
          <p:cNvSpPr txBox="1"/>
          <p:nvPr/>
        </p:nvSpPr>
        <p:spPr>
          <a:xfrm>
            <a:off x="739402" y="5758125"/>
            <a:ext cx="8967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Split 2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3" name="Google Shape;283;p20"/>
          <p:cNvSpPr txBox="1"/>
          <p:nvPr/>
        </p:nvSpPr>
        <p:spPr>
          <a:xfrm>
            <a:off x="6359401" y="3926700"/>
            <a:ext cx="2871300" cy="11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parameter setting 1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parameter setting 2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marR="0" lvl="0" indent="0" algn="l" rtl="0">
              <a:lnSpc>
                <a:spcPct val="118055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…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marR="0" lvl="0" indent="0" algn="l" rtl="0">
              <a:lnSpc>
                <a:spcPct val="1180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parameter setting n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4" name="Google Shape;284;p20"/>
          <p:cNvSpPr txBox="1"/>
          <p:nvPr/>
        </p:nvSpPr>
        <p:spPr>
          <a:xfrm>
            <a:off x="6359400" y="5362125"/>
            <a:ext cx="3387000" cy="11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parameter setting 1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parameter setting 2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marR="0" lvl="0" indent="0" algn="l" rtl="0">
              <a:lnSpc>
                <a:spcPct val="118055"/>
              </a:lnSpc>
              <a:spcBef>
                <a:spcPts val="5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…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marR="0" lvl="0" indent="0" algn="l" rtl="0">
              <a:lnSpc>
                <a:spcPct val="1180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parameter setting n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5" name="Google Shape;285;p20"/>
          <p:cNvSpPr/>
          <p:nvPr/>
        </p:nvSpPr>
        <p:spPr>
          <a:xfrm>
            <a:off x="8449056" y="4001293"/>
            <a:ext cx="236220" cy="1129030"/>
          </a:xfrm>
          <a:custGeom>
            <a:avLst/>
            <a:gdLst/>
            <a:ahLst/>
            <a:cxnLst/>
            <a:rect l="l" t="t" r="r" b="b"/>
            <a:pathLst>
              <a:path w="236220" h="1129029" extrusionOk="0">
                <a:moveTo>
                  <a:pt x="0" y="0"/>
                </a:moveTo>
                <a:lnTo>
                  <a:pt x="45973" y="1546"/>
                </a:lnTo>
                <a:lnTo>
                  <a:pt x="83515" y="5765"/>
                </a:lnTo>
                <a:lnTo>
                  <a:pt x="108827" y="12022"/>
                </a:lnTo>
                <a:lnTo>
                  <a:pt x="118109" y="19684"/>
                </a:lnTo>
                <a:lnTo>
                  <a:pt x="118109" y="544560"/>
                </a:lnTo>
                <a:lnTo>
                  <a:pt x="127390" y="552222"/>
                </a:lnTo>
                <a:lnTo>
                  <a:pt x="152702" y="558479"/>
                </a:lnTo>
                <a:lnTo>
                  <a:pt x="190244" y="562698"/>
                </a:lnTo>
                <a:lnTo>
                  <a:pt x="236218" y="564245"/>
                </a:lnTo>
                <a:lnTo>
                  <a:pt x="190244" y="565791"/>
                </a:lnTo>
                <a:lnTo>
                  <a:pt x="152702" y="570010"/>
                </a:lnTo>
                <a:lnTo>
                  <a:pt x="127390" y="576267"/>
                </a:lnTo>
                <a:lnTo>
                  <a:pt x="118109" y="583929"/>
                </a:lnTo>
                <a:lnTo>
                  <a:pt x="118109" y="1108806"/>
                </a:lnTo>
                <a:lnTo>
                  <a:pt x="108827" y="1116467"/>
                </a:lnTo>
                <a:lnTo>
                  <a:pt x="83515" y="1122724"/>
                </a:lnTo>
                <a:lnTo>
                  <a:pt x="45973" y="1126943"/>
                </a:lnTo>
                <a:lnTo>
                  <a:pt x="0" y="1128490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86" name="Google Shape;286;p20"/>
          <p:cNvSpPr/>
          <p:nvPr/>
        </p:nvSpPr>
        <p:spPr>
          <a:xfrm>
            <a:off x="8454380" y="5404105"/>
            <a:ext cx="236220" cy="1129030"/>
          </a:xfrm>
          <a:custGeom>
            <a:avLst/>
            <a:gdLst/>
            <a:ahLst/>
            <a:cxnLst/>
            <a:rect l="l" t="t" r="r" b="b"/>
            <a:pathLst>
              <a:path w="236220" h="1129029" extrusionOk="0">
                <a:moveTo>
                  <a:pt x="0" y="0"/>
                </a:moveTo>
                <a:lnTo>
                  <a:pt x="45973" y="1546"/>
                </a:lnTo>
                <a:lnTo>
                  <a:pt x="83515" y="5765"/>
                </a:lnTo>
                <a:lnTo>
                  <a:pt x="108827" y="12022"/>
                </a:lnTo>
                <a:lnTo>
                  <a:pt x="118109" y="19684"/>
                </a:lnTo>
                <a:lnTo>
                  <a:pt x="118109" y="544560"/>
                </a:lnTo>
                <a:lnTo>
                  <a:pt x="127390" y="552222"/>
                </a:lnTo>
                <a:lnTo>
                  <a:pt x="152702" y="558479"/>
                </a:lnTo>
                <a:lnTo>
                  <a:pt x="190244" y="562698"/>
                </a:lnTo>
                <a:lnTo>
                  <a:pt x="236218" y="564245"/>
                </a:lnTo>
                <a:lnTo>
                  <a:pt x="190244" y="565791"/>
                </a:lnTo>
                <a:lnTo>
                  <a:pt x="152702" y="570010"/>
                </a:lnTo>
                <a:lnTo>
                  <a:pt x="127390" y="576267"/>
                </a:lnTo>
                <a:lnTo>
                  <a:pt x="118109" y="583929"/>
                </a:lnTo>
                <a:lnTo>
                  <a:pt x="118109" y="1108806"/>
                </a:lnTo>
                <a:lnTo>
                  <a:pt x="108827" y="1116467"/>
                </a:lnTo>
                <a:lnTo>
                  <a:pt x="83515" y="1122724"/>
                </a:lnTo>
                <a:lnTo>
                  <a:pt x="45973" y="1126943"/>
                </a:lnTo>
                <a:lnTo>
                  <a:pt x="0" y="1128490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87" name="Google Shape;287;p20"/>
          <p:cNvSpPr txBox="1"/>
          <p:nvPr/>
        </p:nvSpPr>
        <p:spPr>
          <a:xfrm>
            <a:off x="8724026" y="4371900"/>
            <a:ext cx="36507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Best parameter setting in split 1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8" name="Google Shape;288;p20"/>
          <p:cNvSpPr/>
          <p:nvPr/>
        </p:nvSpPr>
        <p:spPr>
          <a:xfrm>
            <a:off x="9306900" y="4837902"/>
            <a:ext cx="1997349" cy="843534"/>
          </a:xfrm>
          <a:custGeom>
            <a:avLst/>
            <a:gdLst/>
            <a:ahLst/>
            <a:cxnLst/>
            <a:rect l="l" t="t" r="r" b="b"/>
            <a:pathLst>
              <a:path w="1811654" h="914400" extrusionOk="0">
                <a:moveTo>
                  <a:pt x="0" y="457200"/>
                </a:moveTo>
                <a:lnTo>
                  <a:pt x="8267" y="395160"/>
                </a:lnTo>
                <a:lnTo>
                  <a:pt x="32350" y="335658"/>
                </a:lnTo>
                <a:lnTo>
                  <a:pt x="71169" y="279237"/>
                </a:lnTo>
                <a:lnTo>
                  <a:pt x="123645" y="226442"/>
                </a:lnTo>
                <a:lnTo>
                  <a:pt x="154668" y="201575"/>
                </a:lnTo>
                <a:lnTo>
                  <a:pt x="188700" y="177818"/>
                </a:lnTo>
                <a:lnTo>
                  <a:pt x="225607" y="155241"/>
                </a:lnTo>
                <a:lnTo>
                  <a:pt x="265254" y="133910"/>
                </a:lnTo>
                <a:lnTo>
                  <a:pt x="307506" y="113895"/>
                </a:lnTo>
                <a:lnTo>
                  <a:pt x="352228" y="95263"/>
                </a:lnTo>
                <a:lnTo>
                  <a:pt x="399286" y="78082"/>
                </a:lnTo>
                <a:lnTo>
                  <a:pt x="448544" y="62421"/>
                </a:lnTo>
                <a:lnTo>
                  <a:pt x="499867" y="48347"/>
                </a:lnTo>
                <a:lnTo>
                  <a:pt x="553121" y="35929"/>
                </a:lnTo>
                <a:lnTo>
                  <a:pt x="608171" y="25234"/>
                </a:lnTo>
                <a:lnTo>
                  <a:pt x="664882" y="16331"/>
                </a:lnTo>
                <a:lnTo>
                  <a:pt x="723118" y="9288"/>
                </a:lnTo>
                <a:lnTo>
                  <a:pt x="782746" y="4173"/>
                </a:lnTo>
                <a:lnTo>
                  <a:pt x="843630" y="1054"/>
                </a:lnTo>
                <a:lnTo>
                  <a:pt x="905636" y="0"/>
                </a:lnTo>
                <a:lnTo>
                  <a:pt x="967641" y="1054"/>
                </a:lnTo>
                <a:lnTo>
                  <a:pt x="1028525" y="4173"/>
                </a:lnTo>
                <a:lnTo>
                  <a:pt x="1088153" y="9288"/>
                </a:lnTo>
                <a:lnTo>
                  <a:pt x="1146389" y="16331"/>
                </a:lnTo>
                <a:lnTo>
                  <a:pt x="1203100" y="25234"/>
                </a:lnTo>
                <a:lnTo>
                  <a:pt x="1258150" y="35929"/>
                </a:lnTo>
                <a:lnTo>
                  <a:pt x="1311404" y="48347"/>
                </a:lnTo>
                <a:lnTo>
                  <a:pt x="1362727" y="62421"/>
                </a:lnTo>
                <a:lnTo>
                  <a:pt x="1411985" y="78082"/>
                </a:lnTo>
                <a:lnTo>
                  <a:pt x="1459043" y="95263"/>
                </a:lnTo>
                <a:lnTo>
                  <a:pt x="1503765" y="113895"/>
                </a:lnTo>
                <a:lnTo>
                  <a:pt x="1546017" y="133910"/>
                </a:lnTo>
                <a:lnTo>
                  <a:pt x="1585664" y="155241"/>
                </a:lnTo>
                <a:lnTo>
                  <a:pt x="1622571" y="177818"/>
                </a:lnTo>
                <a:lnTo>
                  <a:pt x="1656603" y="201575"/>
                </a:lnTo>
                <a:lnTo>
                  <a:pt x="1687626" y="226442"/>
                </a:lnTo>
                <a:lnTo>
                  <a:pt x="1740102" y="279237"/>
                </a:lnTo>
                <a:lnTo>
                  <a:pt x="1778921" y="335658"/>
                </a:lnTo>
                <a:lnTo>
                  <a:pt x="1803004" y="395160"/>
                </a:lnTo>
                <a:lnTo>
                  <a:pt x="1811272" y="457200"/>
                </a:lnTo>
                <a:lnTo>
                  <a:pt x="1809182" y="488502"/>
                </a:lnTo>
                <a:lnTo>
                  <a:pt x="1792872" y="549341"/>
                </a:lnTo>
                <a:lnTo>
                  <a:pt x="1761286" y="607371"/>
                </a:lnTo>
                <a:lnTo>
                  <a:pt x="1715504" y="662047"/>
                </a:lnTo>
                <a:lnTo>
                  <a:pt x="1656603" y="712824"/>
                </a:lnTo>
                <a:lnTo>
                  <a:pt x="1622571" y="736581"/>
                </a:lnTo>
                <a:lnTo>
                  <a:pt x="1585664" y="759158"/>
                </a:lnTo>
                <a:lnTo>
                  <a:pt x="1546017" y="780489"/>
                </a:lnTo>
                <a:lnTo>
                  <a:pt x="1503765" y="800504"/>
                </a:lnTo>
                <a:lnTo>
                  <a:pt x="1459043" y="819136"/>
                </a:lnTo>
                <a:lnTo>
                  <a:pt x="1411985" y="836317"/>
                </a:lnTo>
                <a:lnTo>
                  <a:pt x="1362727" y="851978"/>
                </a:lnTo>
                <a:lnTo>
                  <a:pt x="1311404" y="866052"/>
                </a:lnTo>
                <a:lnTo>
                  <a:pt x="1258150" y="878470"/>
                </a:lnTo>
                <a:lnTo>
                  <a:pt x="1203100" y="889165"/>
                </a:lnTo>
                <a:lnTo>
                  <a:pt x="1146389" y="898068"/>
                </a:lnTo>
                <a:lnTo>
                  <a:pt x="1088153" y="905111"/>
                </a:lnTo>
                <a:lnTo>
                  <a:pt x="1028525" y="910226"/>
                </a:lnTo>
                <a:lnTo>
                  <a:pt x="967641" y="913345"/>
                </a:lnTo>
                <a:lnTo>
                  <a:pt x="905636" y="914400"/>
                </a:lnTo>
                <a:lnTo>
                  <a:pt x="843630" y="913345"/>
                </a:lnTo>
                <a:lnTo>
                  <a:pt x="782746" y="910226"/>
                </a:lnTo>
                <a:lnTo>
                  <a:pt x="723118" y="905111"/>
                </a:lnTo>
                <a:lnTo>
                  <a:pt x="664882" y="898068"/>
                </a:lnTo>
                <a:lnTo>
                  <a:pt x="608171" y="889165"/>
                </a:lnTo>
                <a:lnTo>
                  <a:pt x="553121" y="878470"/>
                </a:lnTo>
                <a:lnTo>
                  <a:pt x="499867" y="866052"/>
                </a:lnTo>
                <a:lnTo>
                  <a:pt x="448544" y="851978"/>
                </a:lnTo>
                <a:lnTo>
                  <a:pt x="399286" y="836317"/>
                </a:lnTo>
                <a:lnTo>
                  <a:pt x="352228" y="819136"/>
                </a:lnTo>
                <a:lnTo>
                  <a:pt x="307506" y="800504"/>
                </a:lnTo>
                <a:lnTo>
                  <a:pt x="265254" y="780489"/>
                </a:lnTo>
                <a:lnTo>
                  <a:pt x="225607" y="759158"/>
                </a:lnTo>
                <a:lnTo>
                  <a:pt x="188700" y="736581"/>
                </a:lnTo>
                <a:lnTo>
                  <a:pt x="154668" y="712824"/>
                </a:lnTo>
                <a:lnTo>
                  <a:pt x="123645" y="687957"/>
                </a:lnTo>
                <a:lnTo>
                  <a:pt x="71169" y="635162"/>
                </a:lnTo>
                <a:lnTo>
                  <a:pt x="32350" y="578741"/>
                </a:lnTo>
                <a:lnTo>
                  <a:pt x="8267" y="519239"/>
                </a:lnTo>
                <a:lnTo>
                  <a:pt x="0" y="4572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/>
          </a:p>
        </p:txBody>
      </p:sp>
      <p:sp>
        <p:nvSpPr>
          <p:cNvPr id="289" name="Google Shape;289;p20"/>
          <p:cNvSpPr txBox="1"/>
          <p:nvPr/>
        </p:nvSpPr>
        <p:spPr>
          <a:xfrm>
            <a:off x="8821975" y="5801625"/>
            <a:ext cx="34548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161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Best parameter setting in split 2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0" name="Google Shape;290;p20"/>
          <p:cNvSpPr txBox="1"/>
          <p:nvPr/>
        </p:nvSpPr>
        <p:spPr>
          <a:xfrm>
            <a:off x="8745775" y="4928475"/>
            <a:ext cx="3214200" cy="7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37260" marR="1012825" lvl="0" indent="-13970" algn="l" rtl="0">
              <a:lnSpc>
                <a:spcPct val="102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Which one  to choose?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1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5000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Cross-Validation (CV)</a:t>
            </a:r>
            <a:endParaRPr sz="3900"/>
          </a:p>
        </p:txBody>
      </p:sp>
      <p:sp>
        <p:nvSpPr>
          <p:cNvPr id="296" name="Google Shape;296;p21"/>
          <p:cNvSpPr txBox="1"/>
          <p:nvPr/>
        </p:nvSpPr>
        <p:spPr>
          <a:xfrm>
            <a:off x="916950" y="1725675"/>
            <a:ext cx="10209300" cy="3800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4600" rIns="0" bIns="0" anchor="t" anchorCtr="0">
            <a:spAutoFit/>
          </a:bodyPr>
          <a:lstStyle/>
          <a:p>
            <a:pPr marL="2413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Split the dataset into a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training 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set and a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test set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A validation set is no longer needed.</a:t>
            </a:r>
          </a:p>
          <a:p>
            <a:pPr marL="241300" marR="0" lvl="0" indent="-19050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SzPts val="2200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트레이닝셋과 테스트셋으로 나누고 검증셋은 필요 없다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15000"/>
              </a:lnSpc>
              <a:spcBef>
                <a:spcPts val="62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The test set is held out for final evaluation.</a:t>
            </a:r>
          </a:p>
          <a:p>
            <a:pPr marL="241300" marR="0" lvl="0" indent="-190500" algn="l" rtl="0">
              <a:lnSpc>
                <a:spcPct val="115000"/>
              </a:lnSpc>
              <a:spcBef>
                <a:spcPts val="625"/>
              </a:spcBef>
              <a:spcAft>
                <a:spcPts val="0"/>
              </a:spcAft>
              <a:buSzPts val="2200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테스트 셋은 최종 평가에만 쓰인다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5080" lvl="0" indent="-190500" algn="l" rtl="0">
              <a:lnSpc>
                <a:spcPct val="115000"/>
              </a:lnSpc>
              <a:spcBef>
                <a:spcPts val="96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A training set is split into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multiple subsets 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and every subset is used  for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training and validation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241300" marR="5080" lvl="0" indent="-190500" algn="l" rtl="0">
              <a:lnSpc>
                <a:spcPct val="115000"/>
              </a:lnSpc>
              <a:spcBef>
                <a:spcPts val="965"/>
              </a:spcBef>
              <a:spcAft>
                <a:spcPts val="0"/>
              </a:spcAft>
              <a:buSzPts val="2200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훈련 셋은 다시 여러 하위 집합으로 분류되고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이것들은 훈련과 검증에 사용된다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5301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K-fold Cross-Validation</a:t>
            </a:r>
            <a:endParaRPr sz="3900"/>
          </a:p>
        </p:txBody>
      </p:sp>
      <p:sp>
        <p:nvSpPr>
          <p:cNvPr id="302" name="Google Shape;302;p22"/>
          <p:cNvSpPr txBox="1"/>
          <p:nvPr/>
        </p:nvSpPr>
        <p:spPr>
          <a:xfrm>
            <a:off x="916949" y="1513000"/>
            <a:ext cx="11088783" cy="4913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715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Randomly split the training dataset into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k folds without replacement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,  where</a:t>
            </a:r>
          </a:p>
          <a:p>
            <a:pPr marL="241300" marR="5715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훈련데이터 셋을 교체없이 무작위로 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k 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개로 분할한다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15000"/>
              </a:lnSpc>
              <a:spcBef>
                <a:spcPts val="19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6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k-1 folds</a:t>
            </a:r>
            <a:r>
              <a:rPr lang="en-US" sz="16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are used for the model </a:t>
            </a:r>
            <a:r>
              <a:rPr lang="en-US" sz="16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training</a:t>
            </a:r>
            <a:r>
              <a:rPr lang="en-US" sz="16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, and</a:t>
            </a:r>
            <a:endParaRPr sz="16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15000"/>
              </a:lnSpc>
              <a:spcBef>
                <a:spcPts val="21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6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one fold </a:t>
            </a:r>
            <a:r>
              <a:rPr lang="en-US" sz="16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is used for performance </a:t>
            </a:r>
            <a:r>
              <a:rPr lang="en-US" sz="16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evaluation</a:t>
            </a:r>
            <a:r>
              <a:rPr lang="en-US" sz="16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6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5080" lvl="0" indent="-190500" algn="l" rtl="0">
              <a:lnSpc>
                <a:spcPct val="115000"/>
              </a:lnSpc>
              <a:spcBef>
                <a:spcPts val="103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This procedure is repeated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k times 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so that we obtain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k models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k 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performance estimates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241300" marR="5080" lvl="0" indent="-190500" algn="l" rtl="0">
              <a:lnSpc>
                <a:spcPct val="115000"/>
              </a:lnSpc>
              <a:spcBef>
                <a:spcPts val="103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이걸 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k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번 반복하여 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k 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모델과 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k 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성능 추정치를 얻는다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15000"/>
              </a:lnSpc>
              <a:spcBef>
                <a:spcPts val="60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Then, calculate the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average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 performance of the models.</a:t>
            </a:r>
          </a:p>
          <a:p>
            <a:pPr marL="241300" marR="0" lvl="0" indent="-190500" algn="l" rtl="0">
              <a:lnSpc>
                <a:spcPct val="115000"/>
              </a:lnSpc>
              <a:spcBef>
                <a:spcPts val="60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모델의 평균 성능을 계산합니다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61594" lvl="0" indent="-190500" algn="l" rtl="0">
              <a:lnSpc>
                <a:spcPct val="115000"/>
              </a:lnSpc>
              <a:spcBef>
                <a:spcPts val="112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After finding satisfactory hyperparameter values, </a:t>
            </a:r>
            <a:r>
              <a:rPr lang="en-US" sz="2000" b="1" dirty="0">
                <a:latin typeface="Trebuchet MS"/>
                <a:ea typeface="Trebuchet MS"/>
                <a:cs typeface="Trebuchet MS"/>
                <a:sym typeface="Trebuchet MS"/>
              </a:rPr>
              <a:t>retrain 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the model  on the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complete training set 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and obtain a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final performance estimate 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 using the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test set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241300" marR="61594" lvl="0" indent="-190500" algn="l" rtl="0">
              <a:lnSpc>
                <a:spcPct val="115000"/>
              </a:lnSpc>
              <a:spcBef>
                <a:spcPts val="112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만족스러운 </a:t>
            </a:r>
            <a:r>
              <a:rPr lang="ko-KR" altLang="en-US" sz="2000" dirty="0" err="1">
                <a:latin typeface="Trebuchet MS"/>
                <a:ea typeface="Trebuchet MS"/>
                <a:cs typeface="Trebuchet MS"/>
                <a:sym typeface="Trebuchet MS"/>
              </a:rPr>
              <a:t>하이퍼파라미터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 값을 찾은 후에 전체 훈련 세트에서 모델을 다시 훈련시키고 테스트 세트를 사용하여 최종 성능 추정치를  얻습니다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3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5301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K-fold Cross-Validation</a:t>
            </a:r>
            <a:endParaRPr sz="3900"/>
          </a:p>
        </p:txBody>
      </p:sp>
      <p:sp>
        <p:nvSpPr>
          <p:cNvPr id="308" name="Google Shape;308;p23"/>
          <p:cNvSpPr txBox="1"/>
          <p:nvPr/>
        </p:nvSpPr>
        <p:spPr>
          <a:xfrm>
            <a:off x="916956" y="1530750"/>
            <a:ext cx="79650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Trebuchet MS"/>
                <a:ea typeface="Trebuchet MS"/>
                <a:cs typeface="Trebuchet MS"/>
                <a:sym typeface="Trebuchet MS"/>
              </a:rPr>
              <a:t>Example (10-fold cross-validation)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09" name="Google Shape;309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25670" y="2482032"/>
            <a:ext cx="6784848" cy="36484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>
            <a:spLocks noGrp="1"/>
          </p:cNvSpPr>
          <p:nvPr>
            <p:ph type="title"/>
          </p:nvPr>
        </p:nvSpPr>
        <p:spPr>
          <a:xfrm>
            <a:off x="916952" y="623325"/>
            <a:ext cx="6227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K-fold Cross-Validation</a:t>
            </a:r>
            <a:endParaRPr sz="3900"/>
          </a:p>
        </p:txBody>
      </p:sp>
      <p:sp>
        <p:nvSpPr>
          <p:cNvPr id="315" name="Google Shape;315;p24"/>
          <p:cNvSpPr txBox="1"/>
          <p:nvPr/>
        </p:nvSpPr>
        <p:spPr>
          <a:xfrm>
            <a:off x="916950" y="1501550"/>
            <a:ext cx="10698000" cy="4657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Trebuchet MS"/>
              <a:buChar char="•"/>
            </a:pPr>
            <a:r>
              <a:rPr lang="en-US" sz="2500" dirty="0">
                <a:latin typeface="Trebuchet MS"/>
                <a:ea typeface="Trebuchet MS"/>
                <a:cs typeface="Trebuchet MS"/>
                <a:sym typeface="Trebuchet MS"/>
              </a:rPr>
              <a:t>Choosing K</a:t>
            </a:r>
            <a:endParaRPr sz="25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15000"/>
              </a:lnSpc>
              <a:spcBef>
                <a:spcPts val="135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Empirical evidence shows, a good standard value for k is 10.</a:t>
            </a:r>
          </a:p>
          <a:p>
            <a:pPr marL="698500" marR="0" lvl="1" indent="-209550" algn="l" rtl="0">
              <a:lnSpc>
                <a:spcPct val="115000"/>
              </a:lnSpc>
              <a:spcBef>
                <a:spcPts val="135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ko-KR" altLang="en-US" sz="2100" dirty="0">
                <a:latin typeface="Trebuchet MS"/>
                <a:ea typeface="Trebuchet MS"/>
                <a:cs typeface="Trebuchet MS"/>
                <a:sym typeface="Trebuchet MS"/>
              </a:rPr>
              <a:t>경험적으로 좋은 값 </a:t>
            </a:r>
            <a:r>
              <a:rPr lang="en-US" altLang="ko-KR" sz="2100" dirty="0">
                <a:latin typeface="Trebuchet MS"/>
                <a:ea typeface="Trebuchet MS"/>
                <a:cs typeface="Trebuchet MS"/>
                <a:sym typeface="Trebuchet MS"/>
              </a:rPr>
              <a:t>10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5080" lvl="1" indent="-209550" algn="l" rtl="0">
              <a:lnSpc>
                <a:spcPct val="115000"/>
              </a:lnSpc>
              <a:spcBef>
                <a:spcPts val="520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If the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training set is small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, we can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increase the value of k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so that more training  data will be used in each iteration.</a:t>
            </a:r>
          </a:p>
          <a:p>
            <a:pPr marL="698500" marR="5080" lvl="1" indent="-209550" algn="l" rtl="0">
              <a:lnSpc>
                <a:spcPct val="115000"/>
              </a:lnSpc>
              <a:spcBef>
                <a:spcPts val="520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ko-KR" altLang="en-US" sz="2100" dirty="0">
                <a:latin typeface="Trebuchet MS"/>
                <a:ea typeface="Trebuchet MS"/>
                <a:cs typeface="Trebuchet MS"/>
                <a:sym typeface="Trebuchet MS"/>
              </a:rPr>
              <a:t>훈련셋이 작으면 </a:t>
            </a:r>
            <a:r>
              <a:rPr lang="en-US" altLang="ko-KR" sz="2100" dirty="0">
                <a:latin typeface="Trebuchet MS"/>
                <a:ea typeface="Trebuchet MS"/>
                <a:cs typeface="Trebuchet MS"/>
                <a:sym typeface="Trebuchet MS"/>
              </a:rPr>
              <a:t>k </a:t>
            </a:r>
            <a:r>
              <a:rPr lang="ko-KR" altLang="en-US" sz="2100" dirty="0">
                <a:latin typeface="Trebuchet MS"/>
                <a:ea typeface="Trebuchet MS"/>
                <a:cs typeface="Trebuchet MS"/>
                <a:sym typeface="Trebuchet MS"/>
              </a:rPr>
              <a:t>를 더 키워서 훈련셋을 더 크게 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marR="0" lvl="2" indent="-210185" algn="l" rtl="0">
              <a:lnSpc>
                <a:spcPct val="115000"/>
              </a:lnSpc>
              <a:spcBef>
                <a:spcPts val="254"/>
              </a:spcBef>
              <a:spcAft>
                <a:spcPts val="0"/>
              </a:spcAft>
              <a:buSzPts val="1700"/>
              <a:buFont typeface="Trebuchet MS"/>
              <a:buChar char="•"/>
            </a:pPr>
            <a:r>
              <a:rPr lang="en-US" sz="17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Reduce underfitting</a:t>
            </a:r>
            <a:r>
              <a:rPr lang="en-US" sz="17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because more information will be provided.</a:t>
            </a:r>
            <a:endParaRPr sz="17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marR="0" lvl="2" indent="-210185" algn="l" rtl="0">
              <a:lnSpc>
                <a:spcPct val="115000"/>
              </a:lnSpc>
              <a:spcBef>
                <a:spcPts val="215"/>
              </a:spcBef>
              <a:spcAft>
                <a:spcPts val="0"/>
              </a:spcAft>
              <a:buSzPts val="1700"/>
              <a:buFont typeface="Trebuchet MS"/>
              <a:buChar char="•"/>
            </a:pPr>
            <a:r>
              <a:rPr lang="en-US" sz="17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Increase overfitting</a:t>
            </a:r>
            <a:r>
              <a:rPr lang="en-US" sz="17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because the training folds will be more similar to each other.</a:t>
            </a:r>
            <a:endParaRPr sz="17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If we are working with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large datasets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, we can choose a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smaller value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for k.</a:t>
            </a:r>
          </a:p>
          <a:p>
            <a:pPr marL="698500" marR="0" lvl="1" indent="-20955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ko-KR" altLang="en-US" sz="2100" dirty="0">
                <a:latin typeface="Trebuchet MS"/>
                <a:ea typeface="Trebuchet MS"/>
                <a:cs typeface="Trebuchet MS"/>
                <a:sym typeface="Trebuchet MS"/>
              </a:rPr>
              <a:t>데이터셋이 더 크면 </a:t>
            </a:r>
            <a:r>
              <a:rPr lang="en-US" altLang="ko-KR" sz="2100" dirty="0">
                <a:latin typeface="Trebuchet MS"/>
                <a:ea typeface="Trebuchet MS"/>
                <a:cs typeface="Trebuchet MS"/>
                <a:sym typeface="Trebuchet MS"/>
              </a:rPr>
              <a:t>k </a:t>
            </a:r>
            <a:r>
              <a:rPr lang="ko-KR" altLang="en-US" sz="2100" dirty="0">
                <a:latin typeface="Trebuchet MS"/>
                <a:ea typeface="Trebuchet MS"/>
                <a:cs typeface="Trebuchet MS"/>
                <a:sym typeface="Trebuchet MS"/>
              </a:rPr>
              <a:t>를 더 작게 선택할 수 있음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065" marR="466090" lvl="2" indent="-209550" algn="l" rtl="0">
              <a:lnSpc>
                <a:spcPct val="115000"/>
              </a:lnSpc>
              <a:spcBef>
                <a:spcPts val="540"/>
              </a:spcBef>
              <a:spcAft>
                <a:spcPts val="0"/>
              </a:spcAft>
              <a:buSzPts val="1700"/>
              <a:buFont typeface="Trebuchet MS"/>
              <a:buChar char="•"/>
            </a:pPr>
            <a:r>
              <a:rPr lang="en-US" sz="17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Can </a:t>
            </a:r>
            <a:r>
              <a:rPr lang="en-US" sz="17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reduce computational cost</a:t>
            </a:r>
            <a:r>
              <a:rPr lang="en-US" sz="17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of refitting and evaluating the model on the different  folds.</a:t>
            </a:r>
          </a:p>
          <a:p>
            <a:pPr marL="1155065" marR="466090" lvl="2" indent="-209550" algn="l" rtl="0">
              <a:lnSpc>
                <a:spcPct val="115000"/>
              </a:lnSpc>
              <a:spcBef>
                <a:spcPts val="540"/>
              </a:spcBef>
              <a:spcAft>
                <a:spcPts val="0"/>
              </a:spcAft>
              <a:buSzPts val="1700"/>
              <a:buFont typeface="Trebuchet MS"/>
              <a:buChar char="•"/>
            </a:pPr>
            <a:r>
              <a:rPr lang="en-US" sz="1700" dirty="0">
                <a:latin typeface="Trebuchet MS"/>
                <a:ea typeface="Trebuchet MS"/>
                <a:cs typeface="Trebuchet MS"/>
                <a:sym typeface="Trebuchet MS"/>
              </a:rPr>
              <a:t>K </a:t>
            </a:r>
            <a:r>
              <a:rPr lang="ko-KR" altLang="en-US" sz="1700" dirty="0">
                <a:latin typeface="Trebuchet MS"/>
                <a:ea typeface="Trebuchet MS"/>
                <a:cs typeface="Trebuchet MS"/>
                <a:sym typeface="Trebuchet MS"/>
              </a:rPr>
              <a:t>작으면 </a:t>
            </a:r>
            <a:r>
              <a:rPr lang="ko-KR" altLang="en-US" sz="1700" dirty="0" err="1">
                <a:latin typeface="Trebuchet MS"/>
                <a:ea typeface="Trebuchet MS"/>
                <a:cs typeface="Trebuchet MS"/>
                <a:sym typeface="Trebuchet MS"/>
              </a:rPr>
              <a:t>계산량은</a:t>
            </a:r>
            <a:r>
              <a:rPr lang="ko-KR" altLang="en-US" sz="1700" dirty="0">
                <a:latin typeface="Trebuchet MS"/>
                <a:ea typeface="Trebuchet MS"/>
                <a:cs typeface="Trebuchet MS"/>
                <a:sym typeface="Trebuchet MS"/>
              </a:rPr>
              <a:t> 적어진다</a:t>
            </a:r>
            <a:r>
              <a:rPr lang="en-US" altLang="ko-KR" sz="17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r>
              <a:rPr lang="ko-KR" altLang="en-US" sz="1700" dirty="0">
                <a:latin typeface="Trebuchet MS"/>
                <a:ea typeface="Trebuchet MS"/>
                <a:cs typeface="Trebuchet MS"/>
                <a:sym typeface="Trebuchet MS"/>
              </a:rPr>
              <a:t>다시 학습하고 평가하는 것이 줄어들어서 </a:t>
            </a:r>
            <a:endParaRPr sz="17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5"/>
          <p:cNvSpPr txBox="1">
            <a:spLocks noGrp="1"/>
          </p:cNvSpPr>
          <p:nvPr>
            <p:ph type="title"/>
          </p:nvPr>
        </p:nvSpPr>
        <p:spPr>
          <a:xfrm>
            <a:off x="916953" y="623325"/>
            <a:ext cx="4933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Cross-Validation</a:t>
            </a:r>
            <a:endParaRPr sz="3900"/>
          </a:p>
        </p:txBody>
      </p:sp>
      <p:sp>
        <p:nvSpPr>
          <p:cNvPr id="321" name="Google Shape;321;p25"/>
          <p:cNvSpPr txBox="1"/>
          <p:nvPr/>
        </p:nvSpPr>
        <p:spPr>
          <a:xfrm>
            <a:off x="916951" y="1529250"/>
            <a:ext cx="10898100" cy="3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600" rIns="0" bIns="0" anchor="t" anchorCtr="0">
            <a:spAutoFit/>
          </a:bodyPr>
          <a:lstStyle/>
          <a:p>
            <a:pPr marL="24130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K-fold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32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Divides all the samples in K groups of samples.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3200" algn="l" rtl="0">
              <a:lnSpc>
                <a:spcPct val="100000"/>
              </a:lnSpc>
              <a:spcBef>
                <a:spcPts val="655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Repeated K-fold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3200" algn="l" rtl="0">
              <a:lnSpc>
                <a:spcPct val="100000"/>
              </a:lnSpc>
              <a:spcBef>
                <a:spcPts val="185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Repeats K-fold n times.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261620" lvl="1" indent="-203200" algn="l" rtl="0">
              <a:lnSpc>
                <a:spcPct val="109090"/>
              </a:lnSpc>
              <a:spcBef>
                <a:spcPts val="520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Used when one requires to run K-fold n times, producing different splits in each  repetition.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3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Leave One Out (LOO)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5080" lvl="1" indent="-203200" algn="l" rtl="0">
              <a:lnSpc>
                <a:spcPct val="109090"/>
              </a:lnSpc>
              <a:spcBef>
                <a:spcPts val="560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Each learning set is created by taking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all the samples except one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, the test set being  the sample left out.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3200" algn="l" rtl="0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For n samples, we have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n different training sets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n different test sets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320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Does not waste much data as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only one sample is removed from the training set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3247075" y="6328175"/>
            <a:ext cx="512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https://m.blog.naver.com/ckdgus1433/221599517834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6"/>
          <p:cNvSpPr txBox="1">
            <a:spLocks noGrp="1"/>
          </p:cNvSpPr>
          <p:nvPr>
            <p:ph type="title"/>
          </p:nvPr>
        </p:nvSpPr>
        <p:spPr>
          <a:xfrm>
            <a:off x="916952" y="623325"/>
            <a:ext cx="45399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Cross-Validation</a:t>
            </a:r>
            <a:endParaRPr sz="3900"/>
          </a:p>
        </p:txBody>
      </p:sp>
      <p:sp>
        <p:nvSpPr>
          <p:cNvPr id="328" name="Google Shape;328;p26"/>
          <p:cNvSpPr txBox="1"/>
          <p:nvPr/>
        </p:nvSpPr>
        <p:spPr>
          <a:xfrm>
            <a:off x="916950" y="1578550"/>
            <a:ext cx="9282600" cy="3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Leave P Out (LPO)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767080" lvl="1" indent="-190500" algn="l" rtl="0">
              <a:lnSpc>
                <a:spcPct val="107916"/>
              </a:lnSpc>
              <a:spcBef>
                <a:spcPts val="464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Similar to Leave One Out, it creates all the possible training/test sets by 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removing p sample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from the complete set.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For n samples, this produce 𝐶(𝑛, 𝑝) train-test pairs.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For even moderately large n, LPO can become computationally infeasible.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None/>
            </a:pP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605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Stratified K-fold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5080" lvl="1" indent="-190500" algn="l" rtl="0">
              <a:lnSpc>
                <a:spcPct val="107916"/>
              </a:lnSpc>
              <a:spcBef>
                <a:spcPts val="585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In stratified k-fold cross-validation, the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class proportions are preserved 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in  each fold to ensure that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each fold is representative of the class proportions in 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training dataset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5080" lvl="1" indent="-190500" algn="l" rtl="0">
              <a:lnSpc>
                <a:spcPct val="107916"/>
              </a:lnSpc>
              <a:spcBef>
                <a:spcPts val="585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dirty="0" err="1">
                <a:latin typeface="Trebuchet MS"/>
                <a:ea typeface="Trebuchet MS"/>
                <a:cs typeface="Trebuchet MS"/>
                <a:sym typeface="Trebuchet MS"/>
              </a:rPr>
              <a:t>주로</a:t>
            </a: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 classification 중 label </a:t>
            </a:r>
            <a:r>
              <a:rPr lang="en-US" sz="1800" dirty="0" err="1">
                <a:latin typeface="Trebuchet MS"/>
                <a:ea typeface="Trebuchet MS"/>
                <a:cs typeface="Trebuchet MS"/>
                <a:sym typeface="Trebuchet MS"/>
              </a:rPr>
              <a:t>분포가</a:t>
            </a: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dirty="0" err="1">
                <a:latin typeface="Trebuchet MS"/>
                <a:ea typeface="Trebuchet MS"/>
                <a:cs typeface="Trebuchet MS"/>
                <a:sym typeface="Trebuchet MS"/>
              </a:rPr>
              <a:t>다른</a:t>
            </a: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dirty="0" err="1">
                <a:latin typeface="Trebuchet MS"/>
                <a:ea typeface="Trebuchet MS"/>
                <a:cs typeface="Trebuchet MS"/>
                <a:sym typeface="Trebuchet MS"/>
              </a:rPr>
              <a:t>경우</a:t>
            </a: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dirty="0" err="1">
                <a:latin typeface="Trebuchet MS"/>
                <a:ea typeface="Trebuchet MS"/>
                <a:cs typeface="Trebuchet MS"/>
                <a:sym typeface="Trebuchet MS"/>
              </a:rPr>
              <a:t>사용</a:t>
            </a: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!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ge7ecda0e51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620000" cy="466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ge7ecda0e51_0_3"/>
          <p:cNvSpPr txBox="1"/>
          <p:nvPr/>
        </p:nvSpPr>
        <p:spPr>
          <a:xfrm>
            <a:off x="8206950" y="124163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41300" lvl="0" indent="-203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•"/>
            </a:pPr>
            <a:r>
              <a:rPr lang="en-US" sz="2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Hold-out</a:t>
            </a:r>
            <a:endParaRPr/>
          </a:p>
        </p:txBody>
      </p:sp>
      <p:pic>
        <p:nvPicPr>
          <p:cNvPr id="335" name="Google Shape;335;ge7ecda0e51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655325"/>
            <a:ext cx="7620000" cy="3248025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e7ecda0e51_0_3"/>
          <p:cNvSpPr txBox="1"/>
          <p:nvPr/>
        </p:nvSpPr>
        <p:spPr>
          <a:xfrm>
            <a:off x="8206950" y="1655313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41300" lvl="0" indent="-203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•"/>
            </a:pPr>
            <a:r>
              <a:rPr lang="en-US" sz="2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K-fold cv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ge7ecda0e51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570724" cy="250682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ge7ecda0e51_0_13"/>
          <p:cNvSpPr txBox="1"/>
          <p:nvPr/>
        </p:nvSpPr>
        <p:spPr>
          <a:xfrm>
            <a:off x="1684850" y="272885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41300" lvl="0" indent="-203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•"/>
            </a:pPr>
            <a:r>
              <a:rPr lang="en-US" sz="2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LPOCV</a:t>
            </a:r>
            <a:endParaRPr/>
          </a:p>
        </p:txBody>
      </p:sp>
      <p:pic>
        <p:nvPicPr>
          <p:cNvPr id="343" name="Google Shape;343;ge7ecda0e51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733800"/>
            <a:ext cx="5570726" cy="235363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ge7ecda0e51_0_13"/>
          <p:cNvSpPr txBox="1"/>
          <p:nvPr/>
        </p:nvSpPr>
        <p:spPr>
          <a:xfrm>
            <a:off x="1684850" y="633480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41300" lvl="0" indent="-203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•"/>
            </a:pPr>
            <a:r>
              <a:rPr lang="en-US" sz="2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LOOCV</a:t>
            </a:r>
            <a:endParaRPr/>
          </a:p>
        </p:txBody>
      </p:sp>
      <p:pic>
        <p:nvPicPr>
          <p:cNvPr id="345" name="Google Shape;345;ge7ecda0e51_0_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5524" y="152400"/>
            <a:ext cx="6164076" cy="3528934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ge7ecda0e51_0_13"/>
          <p:cNvSpPr txBox="1"/>
          <p:nvPr/>
        </p:nvSpPr>
        <p:spPr>
          <a:xfrm>
            <a:off x="7457563" y="404880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41300" lvl="0" indent="-203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•"/>
            </a:pPr>
            <a:r>
              <a:rPr lang="en-US" sz="2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Stratified k-fold cv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b851740e4e_0_142"/>
          <p:cNvSpPr txBox="1">
            <a:spLocks noGrp="1"/>
          </p:cNvSpPr>
          <p:nvPr>
            <p:ph type="ctr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gb851740e4e_0_142"/>
          <p:cNvSpPr txBox="1">
            <a:spLocks noGrp="1"/>
          </p:cNvSpPr>
          <p:nvPr>
            <p:ph type="subTitle" idx="1"/>
          </p:nvPr>
        </p:nvSpPr>
        <p:spPr>
          <a:xfrm>
            <a:off x="683600" y="5120852"/>
            <a:ext cx="10824900" cy="105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 Tuning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63519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Machine Learning Workflow</a:t>
            </a:r>
            <a:endParaRPr sz="3900"/>
          </a:p>
        </p:txBody>
      </p:sp>
      <p:sp>
        <p:nvSpPr>
          <p:cNvPr id="150" name="Google Shape;150;p3"/>
          <p:cNvSpPr txBox="1"/>
          <p:nvPr/>
        </p:nvSpPr>
        <p:spPr>
          <a:xfrm>
            <a:off x="1325514" y="1514425"/>
            <a:ext cx="8199000" cy="17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4600" rIns="0" bIns="0" anchor="t" anchorCtr="0">
            <a:spAutoFit/>
          </a:bodyPr>
          <a:lstStyle/>
          <a:p>
            <a:pPr marL="527050" marR="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rebuchet MS"/>
              <a:buAutoNum type="arabicPeriod"/>
            </a:pPr>
            <a:r>
              <a:rPr lang="en-US" sz="2300" b="1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Preprocessing</a:t>
            </a:r>
            <a:r>
              <a:rPr lang="en-US" sz="23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: getting data into shape</a:t>
            </a:r>
            <a:endParaRPr sz="23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527050" marR="0" lvl="0" indent="-4826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2300"/>
              <a:buFont typeface="Trebuchet MS"/>
              <a:buAutoNum type="arabicPeriod"/>
            </a:pPr>
            <a:r>
              <a:rPr lang="en-US" sz="2300" b="1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Learning</a:t>
            </a:r>
            <a:r>
              <a:rPr lang="en-US" sz="23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: selecting an algorithm and training models</a:t>
            </a:r>
            <a:endParaRPr sz="23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527050" marR="0" lvl="0" indent="-482600" algn="l" rtl="0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SzPts val="2300"/>
              <a:buFont typeface="Trebuchet MS"/>
              <a:buAutoNum type="arabicPeriod"/>
            </a:pPr>
            <a:r>
              <a:rPr lang="en-US" sz="2300" b="1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Evaluation</a:t>
            </a:r>
            <a:r>
              <a:rPr lang="en-US" sz="23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: evaluating models</a:t>
            </a:r>
            <a:endParaRPr sz="23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527050" marR="0" lvl="0" indent="-482600" algn="l" rtl="0">
              <a:lnSpc>
                <a:spcPct val="100000"/>
              </a:lnSpc>
              <a:spcBef>
                <a:spcPts val="645"/>
              </a:spcBef>
              <a:spcAft>
                <a:spcPts val="0"/>
              </a:spcAft>
              <a:buSzPts val="2300"/>
              <a:buFont typeface="Trebuchet MS"/>
              <a:buAutoNum type="arabicPeriod"/>
            </a:pPr>
            <a:r>
              <a:rPr lang="en-US" sz="2300" b="1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Prediction</a:t>
            </a:r>
            <a:r>
              <a:rPr lang="en-US" sz="23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: predicting unseen data instances</a:t>
            </a:r>
            <a:endParaRPr sz="23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51" name="Google Shape;15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8113" y="3836021"/>
            <a:ext cx="6973824" cy="2429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65118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Learning &amp; Validation Curves</a:t>
            </a:r>
            <a:endParaRPr sz="3900"/>
          </a:p>
        </p:txBody>
      </p:sp>
      <p:sp>
        <p:nvSpPr>
          <p:cNvPr id="358" name="Google Shape;358;p28"/>
          <p:cNvSpPr txBox="1"/>
          <p:nvPr/>
        </p:nvSpPr>
        <p:spPr>
          <a:xfrm>
            <a:off x="916953" y="1807975"/>
            <a:ext cx="7047300" cy="19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Trebuchet MS"/>
                <a:ea typeface="Trebuchet MS"/>
                <a:cs typeface="Trebuchet MS"/>
                <a:sym typeface="Trebuchet MS"/>
              </a:rPr>
              <a:t>Diagnosing overfitting &amp; underfitting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Learning Curves</a:t>
            </a:r>
            <a:endParaRPr sz="21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SzPts val="3250"/>
              <a:buFont typeface="Arial"/>
              <a:buNone/>
            </a:pPr>
            <a:endParaRPr sz="295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Trebuchet MS"/>
                <a:ea typeface="Trebuchet MS"/>
                <a:cs typeface="Trebuchet MS"/>
                <a:sym typeface="Trebuchet MS"/>
              </a:rPr>
              <a:t>Addressing overfitting &amp; underfitting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29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Validation Curves</a:t>
            </a:r>
            <a:endParaRPr sz="21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9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3730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Learning Curves</a:t>
            </a:r>
            <a:endParaRPr sz="3900"/>
          </a:p>
        </p:txBody>
      </p:sp>
      <p:sp>
        <p:nvSpPr>
          <p:cNvPr id="364" name="Google Shape;364;p29"/>
          <p:cNvSpPr txBox="1"/>
          <p:nvPr/>
        </p:nvSpPr>
        <p:spPr>
          <a:xfrm>
            <a:off x="916951" y="1807975"/>
            <a:ext cx="10717800" cy="3815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learning curves diagnose whether a learning algorithm has a problem  with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overfitting (high variance)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or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underfitting (high bias).</a:t>
            </a:r>
          </a:p>
          <a:p>
            <a:pPr marL="241300" marR="508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학습곡선은 학습 알고리즘에 </a:t>
            </a:r>
            <a:r>
              <a:rPr lang="ko-KR" altLang="en-US" sz="2200" u="sng" dirty="0" err="1">
                <a:latin typeface="Trebuchet MS"/>
                <a:ea typeface="Trebuchet MS"/>
                <a:cs typeface="Trebuchet MS"/>
                <a:sym typeface="Trebuchet MS"/>
              </a:rPr>
              <a:t>오버피팅</a:t>
            </a:r>
            <a:r>
              <a:rPr lang="ko-KR" alt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ko-KR" altLang="en-US" sz="2200" u="sng" dirty="0" err="1">
                <a:latin typeface="Trebuchet MS"/>
                <a:ea typeface="Trebuchet MS"/>
                <a:cs typeface="Trebuchet MS"/>
                <a:sym typeface="Trebuchet MS"/>
              </a:rPr>
              <a:t>언더피팅</a:t>
            </a:r>
            <a:r>
              <a:rPr lang="ko-KR" alt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 문제를 찾게 한다</a:t>
            </a:r>
            <a:r>
              <a:rPr lang="en-US" altLang="ko-KR" sz="2200" u="sng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25"/>
              </a:spcBef>
              <a:spcAft>
                <a:spcPts val="0"/>
              </a:spcAft>
              <a:buSzPts val="4200"/>
              <a:buFont typeface="Arial"/>
              <a:buNone/>
            </a:pPr>
            <a:endParaRPr sz="36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150495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By plotting the model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training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validation accuracies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as functions  of the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training set size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, we can easily detect whether the model  suffers from high variance or high bias.</a:t>
            </a:r>
          </a:p>
          <a:p>
            <a:pPr marL="241300" marR="150495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모델 훈련 및 검증 정확도를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훈련셋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 크기의 함수로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플라팅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 함으로써 모델이 이러한 문제를 겪는지 감지 가능하다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0"/>
          <p:cNvSpPr txBox="1">
            <a:spLocks noGrp="1"/>
          </p:cNvSpPr>
          <p:nvPr>
            <p:ph type="title"/>
          </p:nvPr>
        </p:nvSpPr>
        <p:spPr>
          <a:xfrm>
            <a:off x="916954" y="623325"/>
            <a:ext cx="5031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Learning Curves</a:t>
            </a:r>
            <a:endParaRPr sz="3900"/>
          </a:p>
        </p:txBody>
      </p:sp>
      <p:sp>
        <p:nvSpPr>
          <p:cNvPr id="370" name="Google Shape;370;p30"/>
          <p:cNvSpPr txBox="1"/>
          <p:nvPr/>
        </p:nvSpPr>
        <p:spPr>
          <a:xfrm>
            <a:off x="916950" y="1472375"/>
            <a:ext cx="5348383" cy="388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High bias (underfitting)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15000"/>
              </a:lnSpc>
              <a:spcBef>
                <a:spcPts val="135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Low training and validation accuracy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15000"/>
              </a:lnSpc>
              <a:spcBef>
                <a:spcPts val="135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Solution: collect additional features, decrease the</a:t>
            </a: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degree of regularization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15000"/>
              </a:lnSpc>
              <a:spcBef>
                <a:spcPts val="73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High variance (overfitting)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5080" lvl="1" indent="-190500" algn="l" rtl="0">
              <a:lnSpc>
                <a:spcPct val="115000"/>
              </a:lnSpc>
              <a:spcBef>
                <a:spcPts val="439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large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gap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between the training and validation  accuracy.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792480" lvl="1" indent="-190500" algn="l" rtl="0">
              <a:lnSpc>
                <a:spcPct val="115000"/>
              </a:lnSpc>
              <a:spcBef>
                <a:spcPts val="495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Solution: collect more training data, reduce  complexity of the model, increase the  regularization parameter.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71" name="Google Shape;371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25067" y="623325"/>
            <a:ext cx="6171766" cy="561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1"/>
          <p:cNvSpPr txBox="1">
            <a:spLocks noGrp="1"/>
          </p:cNvSpPr>
          <p:nvPr>
            <p:ph type="title"/>
          </p:nvPr>
        </p:nvSpPr>
        <p:spPr>
          <a:xfrm>
            <a:off x="916953" y="623325"/>
            <a:ext cx="52611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Validation Curves</a:t>
            </a:r>
            <a:endParaRPr sz="3900"/>
          </a:p>
        </p:txBody>
      </p:sp>
      <p:sp>
        <p:nvSpPr>
          <p:cNvPr id="377" name="Google Shape;377;p31"/>
          <p:cNvSpPr txBox="1"/>
          <p:nvPr/>
        </p:nvSpPr>
        <p:spPr>
          <a:xfrm>
            <a:off x="916950" y="1411625"/>
            <a:ext cx="104205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A plot of </a:t>
            </a:r>
            <a:r>
              <a:rPr lang="en-US" sz="2200" u="sng">
                <a:latin typeface="Trebuchet MS"/>
                <a:ea typeface="Trebuchet MS"/>
                <a:cs typeface="Trebuchet MS"/>
                <a:sym typeface="Trebuchet MS"/>
              </a:rPr>
              <a:t>training</a:t>
            </a: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lang="en-US" sz="2200" u="sng">
                <a:latin typeface="Trebuchet MS"/>
                <a:ea typeface="Trebuchet MS"/>
                <a:cs typeface="Trebuchet MS"/>
                <a:sym typeface="Trebuchet MS"/>
              </a:rPr>
              <a:t>test accuracies</a:t>
            </a: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 as functions of values of the  model </a:t>
            </a:r>
            <a:r>
              <a:rPr lang="en-US" sz="2200" u="sng">
                <a:latin typeface="Trebuchet MS"/>
                <a:ea typeface="Trebuchet MS"/>
                <a:cs typeface="Trebuchet MS"/>
                <a:sym typeface="Trebuchet MS"/>
              </a:rPr>
              <a:t>hyperparameters</a:t>
            </a: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50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78" name="Google Shape;378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2150" y="3513575"/>
            <a:ext cx="3916026" cy="257485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31"/>
          <p:cNvSpPr txBox="1"/>
          <p:nvPr/>
        </p:nvSpPr>
        <p:spPr>
          <a:xfrm>
            <a:off x="840750" y="1834400"/>
            <a:ext cx="8395500" cy="4957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2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60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•"/>
            </a:pPr>
            <a:r>
              <a:rPr lang="en-US" sz="22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Example</a:t>
            </a:r>
            <a:endParaRPr sz="22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lvl="1" indent="-196850" algn="l" rtl="0">
              <a:lnSpc>
                <a:spcPct val="115000"/>
              </a:lnSpc>
              <a:spcBef>
                <a:spcPts val="235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•"/>
            </a:pPr>
            <a:r>
              <a:rPr lang="en-US" sz="19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inverse regularization parameter C in logistic regression</a:t>
            </a:r>
            <a:endParaRPr sz="19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lvl="2" indent="-197485" algn="l" rtl="0">
              <a:lnSpc>
                <a:spcPct val="115000"/>
              </a:lnSpc>
              <a:spcBef>
                <a:spcPts val="204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•"/>
            </a:pPr>
            <a:r>
              <a:rPr lang="en-US" sz="15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Large values of C means lowering the strength of regularization.</a:t>
            </a:r>
            <a:endParaRPr sz="15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lvl="1" indent="-19685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•"/>
            </a:pPr>
            <a:r>
              <a:rPr lang="en-US" sz="19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For large values of C, the model tends to overfit.</a:t>
            </a:r>
            <a:endParaRPr sz="19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lvl="1" indent="-196850" algn="l" rtl="0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•"/>
            </a:pPr>
            <a:r>
              <a:rPr lang="en-US" sz="19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For small values of C, the model tends to underfit.</a:t>
            </a:r>
            <a:endParaRPr sz="19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lvl="1" indent="-196850" algn="l" rtl="0">
              <a:lnSpc>
                <a:spcPct val="115000"/>
              </a:lnSpc>
              <a:spcBef>
                <a:spcPts val="219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•"/>
            </a:pPr>
            <a:r>
              <a:rPr lang="en-US" sz="19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sweet spot appears to be between 0.01 and 0.1.</a:t>
            </a:r>
            <a:endParaRPr sz="19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lvl="2" indent="-197485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•"/>
            </a:pPr>
            <a:r>
              <a:rPr lang="en-US" sz="15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Acceptable training and validation accuracy.</a:t>
            </a:r>
            <a:endParaRPr sz="15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lvl="2" indent="-197485" algn="l" rtl="0">
              <a:lnSpc>
                <a:spcPct val="115000"/>
              </a:lnSpc>
              <a:spcBef>
                <a:spcPts val="219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•"/>
            </a:pPr>
            <a:r>
              <a:rPr lang="en-US" sz="15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Acceptable gap between the two.</a:t>
            </a:r>
          </a:p>
          <a:p>
            <a:pPr marL="1155700" lvl="2" indent="-197485" algn="l" rtl="0">
              <a:lnSpc>
                <a:spcPct val="115000"/>
              </a:lnSpc>
              <a:spcBef>
                <a:spcPts val="219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•"/>
            </a:pPr>
            <a:endParaRPr sz="15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lvl="0"/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로지스틱 회귀에서 역 정규화 매개변수 </a:t>
            </a:r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CC </a:t>
            </a:r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값이 크면 정규화 강도가 낮아집니다</a:t>
            </a:r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lvl="0"/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C </a:t>
            </a:r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값이 크면 모델이 </a:t>
            </a:r>
            <a:r>
              <a:rPr lang="ko-KR" altLang="en-US" dirty="0" err="1">
                <a:latin typeface="Trebuchet MS"/>
                <a:ea typeface="Trebuchet MS"/>
                <a:cs typeface="Trebuchet MS"/>
                <a:sym typeface="Trebuchet MS"/>
              </a:rPr>
              <a:t>과적합되는</a:t>
            </a:r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 경향</a:t>
            </a:r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lvl="0"/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C </a:t>
            </a:r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값이 작으면 모델이 </a:t>
            </a:r>
            <a:r>
              <a:rPr lang="ko-KR" altLang="en-US" dirty="0" err="1">
                <a:latin typeface="Trebuchet MS"/>
                <a:ea typeface="Trebuchet MS"/>
                <a:cs typeface="Trebuchet MS"/>
                <a:sym typeface="Trebuchet MS"/>
              </a:rPr>
              <a:t>과소적합되는</a:t>
            </a:r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 경향</a:t>
            </a:r>
            <a:endParaRPr lang="en-US" altLang="ko-KR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lvl="0"/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스위트 </a:t>
            </a:r>
            <a:r>
              <a:rPr lang="ko-KR" altLang="en-US" dirty="0" err="1">
                <a:latin typeface="Trebuchet MS"/>
                <a:ea typeface="Trebuchet MS"/>
                <a:cs typeface="Trebuchet MS"/>
                <a:sym typeface="Trebuchet MS"/>
              </a:rPr>
              <a:t>스폿은</a:t>
            </a:r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0.01</a:t>
            </a:r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에서 </a:t>
            </a:r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0.1 </a:t>
            </a:r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사이인 것으로 보입니다</a:t>
            </a:r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lvl="0"/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허용 가능한 교육 및 검증 정확도</a:t>
            </a:r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lvl="0"/>
            <a:r>
              <a:rPr lang="ko-KR" altLang="en-US" dirty="0">
                <a:latin typeface="Trebuchet MS"/>
                <a:ea typeface="Trebuchet MS"/>
                <a:cs typeface="Trebuchet MS"/>
                <a:sym typeface="Trebuchet MS"/>
              </a:rPr>
              <a:t>둘 사이의 허용 가능한 간격</a:t>
            </a:r>
            <a:r>
              <a:rPr lang="en-US" altLang="ko-KR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2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69183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Hyperparameter Optimization</a:t>
            </a:r>
            <a:endParaRPr sz="3900"/>
          </a:p>
        </p:txBody>
      </p:sp>
      <p:sp>
        <p:nvSpPr>
          <p:cNvPr id="385" name="Google Shape;385;p32"/>
          <p:cNvSpPr txBox="1"/>
          <p:nvPr/>
        </p:nvSpPr>
        <p:spPr>
          <a:xfrm>
            <a:off x="916950" y="1807975"/>
            <a:ext cx="8817000" cy="3582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Hyperparameter optimization or tuning is the problem of </a:t>
            </a:r>
            <a:r>
              <a:rPr lang="en-US" sz="2200" b="1" dirty="0">
                <a:latin typeface="Trebuchet MS"/>
                <a:ea typeface="Trebuchet MS"/>
                <a:cs typeface="Trebuchet MS"/>
                <a:sym typeface="Trebuchet MS"/>
              </a:rPr>
              <a:t>choosing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a  set of optimal hyperparameters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for a learning algorithm.</a:t>
            </a:r>
          </a:p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최적의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하이퍼파라미터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 세트를 선택하는 문제 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SzPts val="3950"/>
              <a:buFont typeface="Arial"/>
              <a:buNone/>
            </a:pPr>
            <a:endParaRPr sz="16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Grid Search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00000"/>
              </a:lnSpc>
              <a:spcBef>
                <a:spcPts val="254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Exhaustively considers </a:t>
            </a:r>
            <a:r>
              <a:rPr lang="en-US" sz="18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all parameter combinations.</a:t>
            </a:r>
          </a:p>
          <a:p>
            <a:pPr marL="698500" marR="0" lvl="1" indent="-190500" algn="l" rtl="0">
              <a:lnSpc>
                <a:spcPct val="100000"/>
              </a:lnSpc>
              <a:spcBef>
                <a:spcPts val="254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ko-KR" altLang="en-US" sz="1800" u="sng" dirty="0">
                <a:latin typeface="Trebuchet MS"/>
                <a:ea typeface="Trebuchet MS"/>
                <a:cs typeface="Trebuchet MS"/>
                <a:sym typeface="Trebuchet MS"/>
              </a:rPr>
              <a:t>모든 조합을 철저하게 고려</a:t>
            </a:r>
            <a:endParaRPr sz="18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SzPts val="3150"/>
              <a:buFont typeface="Arial"/>
              <a:buNone/>
            </a:pPr>
            <a:endParaRPr sz="16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Randomized Search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00000"/>
              </a:lnSpc>
              <a:spcBef>
                <a:spcPts val="254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Draw </a:t>
            </a:r>
            <a:r>
              <a:rPr lang="en-US" sz="18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random parameter combination</a:t>
            </a:r>
            <a:r>
              <a:rPr lang="en-US" sz="18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 from sampling distributions.</a:t>
            </a:r>
          </a:p>
          <a:p>
            <a:pPr marL="698500" marR="0" lvl="1" indent="-190500" algn="l" rtl="0">
              <a:lnSpc>
                <a:spcPct val="100000"/>
              </a:lnSpc>
              <a:spcBef>
                <a:spcPts val="254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ko-KR" altLang="en-US" sz="1800" dirty="0">
                <a:latin typeface="Trebuchet MS"/>
                <a:ea typeface="Trebuchet MS"/>
                <a:cs typeface="Trebuchet MS"/>
                <a:sym typeface="Trebuchet MS"/>
              </a:rPr>
              <a:t>샘플링 분포에서 임의의 매개변수 조합을 그린다</a:t>
            </a:r>
            <a:r>
              <a:rPr lang="en-US" altLang="ko-KR" sz="18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18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3"/>
          <p:cNvSpPr txBox="1">
            <a:spLocks noGrp="1"/>
          </p:cNvSpPr>
          <p:nvPr>
            <p:ph type="title"/>
          </p:nvPr>
        </p:nvSpPr>
        <p:spPr>
          <a:xfrm>
            <a:off x="916954" y="623325"/>
            <a:ext cx="35241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Grid search</a:t>
            </a:r>
            <a:endParaRPr sz="3900"/>
          </a:p>
        </p:txBody>
      </p:sp>
      <p:sp>
        <p:nvSpPr>
          <p:cNvPr id="391" name="Google Shape;391;p33"/>
          <p:cNvSpPr txBox="1"/>
          <p:nvPr/>
        </p:nvSpPr>
        <p:spPr>
          <a:xfrm>
            <a:off x="916950" y="1448425"/>
            <a:ext cx="11274900" cy="3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4600" rIns="0" bIns="0" anchor="t" anchorCtr="0">
            <a:spAutoFit/>
          </a:bodyPr>
          <a:lstStyle/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A brute-force exhaustive search paradigm.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Advantages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00000"/>
              </a:lnSpc>
              <a:spcBef>
                <a:spcPts val="229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Can find the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optimal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set of parameters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61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Disadvantages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220345" lvl="1" indent="-190500" algn="l" rtl="0">
              <a:lnSpc>
                <a:spcPct val="107916"/>
              </a:lnSpc>
              <a:spcBef>
                <a:spcPts val="585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evaluation of all possible parameter combinations is	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computationally 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very expensive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595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Example (Support Vector Classifier)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66700" marR="0" lvl="0" indent="0" algn="l" rtl="0">
              <a:lnSpc>
                <a:spcPct val="100000"/>
              </a:lnSpc>
              <a:spcBef>
                <a:spcPts val="1310"/>
              </a:spcBef>
              <a:spcAft>
                <a:spcPts val="0"/>
              </a:spcAft>
              <a:buNone/>
            </a:pPr>
            <a:r>
              <a:rPr lang="en-US" dirty="0" err="1">
                <a:latin typeface="Trebuchet MS"/>
                <a:ea typeface="Trebuchet MS"/>
                <a:cs typeface="Trebuchet MS"/>
                <a:sym typeface="Trebuchet MS"/>
              </a:rPr>
              <a:t>param_grid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dirty="0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= 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[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80465" marR="0" lvl="0" indent="0" algn="l" rtl="0">
              <a:lnSpc>
                <a:spcPct val="118055"/>
              </a:lnSpc>
              <a:spcBef>
                <a:spcPts val="50"/>
              </a:spcBef>
              <a:spcAft>
                <a:spcPts val="0"/>
              </a:spcAft>
              <a:buNone/>
            </a:pP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{</a:t>
            </a:r>
            <a:r>
              <a:rPr lang="en-US" dirty="0">
                <a:solidFill>
                  <a:srgbClr val="4070A0"/>
                </a:solidFill>
                <a:latin typeface="Trebuchet MS"/>
                <a:ea typeface="Trebuchet MS"/>
                <a:cs typeface="Trebuchet MS"/>
                <a:sym typeface="Trebuchet MS"/>
              </a:rPr>
              <a:t>'C'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: [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100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1000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], </a:t>
            </a:r>
            <a:r>
              <a:rPr lang="en-US" dirty="0">
                <a:solidFill>
                  <a:srgbClr val="4070A0"/>
                </a:solidFill>
                <a:latin typeface="Trebuchet MS"/>
                <a:ea typeface="Trebuchet MS"/>
                <a:cs typeface="Trebuchet MS"/>
                <a:sym typeface="Trebuchet MS"/>
              </a:rPr>
              <a:t>'kernel'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: [</a:t>
            </a:r>
            <a:r>
              <a:rPr lang="en-US" dirty="0">
                <a:solidFill>
                  <a:srgbClr val="4070A0"/>
                </a:solidFill>
                <a:latin typeface="Trebuchet MS"/>
                <a:ea typeface="Trebuchet MS"/>
                <a:cs typeface="Trebuchet MS"/>
                <a:sym typeface="Trebuchet MS"/>
              </a:rPr>
              <a:t>'linear'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]},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80465" marR="0" lvl="0" indent="0" algn="l" rtl="0">
              <a:lnSpc>
                <a:spcPct val="1180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{</a:t>
            </a:r>
            <a:r>
              <a:rPr lang="en-US" dirty="0">
                <a:solidFill>
                  <a:srgbClr val="4070A0"/>
                </a:solidFill>
                <a:latin typeface="Trebuchet MS"/>
                <a:ea typeface="Trebuchet MS"/>
                <a:cs typeface="Trebuchet MS"/>
                <a:sym typeface="Trebuchet MS"/>
              </a:rPr>
              <a:t>'C'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: [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100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1000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], </a:t>
            </a:r>
            <a:r>
              <a:rPr lang="en-US" dirty="0">
                <a:solidFill>
                  <a:srgbClr val="4070A0"/>
                </a:solidFill>
                <a:latin typeface="Trebuchet MS"/>
                <a:ea typeface="Trebuchet MS"/>
                <a:cs typeface="Trebuchet MS"/>
                <a:sym typeface="Trebuchet MS"/>
              </a:rPr>
              <a:t>'gamma'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: [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0.001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dirty="0">
                <a:solidFill>
                  <a:srgbClr val="208050"/>
                </a:solidFill>
                <a:latin typeface="Trebuchet MS"/>
                <a:ea typeface="Trebuchet MS"/>
                <a:cs typeface="Trebuchet MS"/>
                <a:sym typeface="Trebuchet MS"/>
              </a:rPr>
              <a:t>0.0001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], </a:t>
            </a:r>
            <a:r>
              <a:rPr lang="en-US" dirty="0">
                <a:solidFill>
                  <a:srgbClr val="4070A0"/>
                </a:solidFill>
                <a:latin typeface="Trebuchet MS"/>
                <a:ea typeface="Trebuchet MS"/>
                <a:cs typeface="Trebuchet MS"/>
                <a:sym typeface="Trebuchet MS"/>
              </a:rPr>
              <a:t>'kernel'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: [</a:t>
            </a:r>
            <a:r>
              <a:rPr lang="en-US" dirty="0">
                <a:solidFill>
                  <a:srgbClr val="4070A0"/>
                </a:solidFill>
                <a:latin typeface="Trebuchet MS"/>
                <a:ea typeface="Trebuchet MS"/>
                <a:cs typeface="Trebuchet MS"/>
                <a:sym typeface="Trebuchet MS"/>
              </a:rPr>
              <a:t>'</a:t>
            </a:r>
            <a:r>
              <a:rPr lang="en-US" dirty="0" err="1">
                <a:solidFill>
                  <a:srgbClr val="4070A0"/>
                </a:solidFill>
                <a:latin typeface="Trebuchet MS"/>
                <a:ea typeface="Trebuchet MS"/>
                <a:cs typeface="Trebuchet MS"/>
                <a:sym typeface="Trebuchet MS"/>
              </a:rPr>
              <a:t>rbf</a:t>
            </a:r>
            <a:r>
              <a:rPr lang="en-US" dirty="0">
                <a:solidFill>
                  <a:srgbClr val="4070A0"/>
                </a:solidFill>
                <a:latin typeface="Trebuchet MS"/>
                <a:ea typeface="Trebuchet MS"/>
                <a:cs typeface="Trebuchet MS"/>
                <a:sym typeface="Trebuchet MS"/>
              </a:rPr>
              <a:t>’</a:t>
            </a: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]}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80465" marR="0" lvl="0" indent="0" algn="l" rtl="0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None/>
            </a:pPr>
            <a:r>
              <a:rPr lang="en-US" dirty="0">
                <a:latin typeface="Trebuchet MS"/>
                <a:ea typeface="Trebuchet MS"/>
                <a:cs typeface="Trebuchet MS"/>
                <a:sym typeface="Trebuchet MS"/>
              </a:rPr>
              <a:t>]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4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4459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Randomized Search</a:t>
            </a:r>
            <a:endParaRPr sz="3900"/>
          </a:p>
        </p:txBody>
      </p:sp>
      <p:sp>
        <p:nvSpPr>
          <p:cNvPr id="397" name="Google Shape;397;p34"/>
          <p:cNvSpPr txBox="1"/>
          <p:nvPr/>
        </p:nvSpPr>
        <p:spPr>
          <a:xfrm>
            <a:off x="218450" y="1807975"/>
            <a:ext cx="11835900" cy="336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939800" marR="868044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Not all parameter values are tried out, but rather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a fixed number of 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parameter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settings is </a:t>
            </a:r>
            <a:r>
              <a:rPr lang="en-US" sz="2200" b="1" dirty="0">
                <a:latin typeface="Trebuchet MS"/>
                <a:ea typeface="Trebuchet MS"/>
                <a:cs typeface="Trebuchet MS"/>
                <a:sym typeface="Trebuchet MS"/>
              </a:rPr>
              <a:t>sampled from 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the specified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distributions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939800" marR="868044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모든 매개변수 값이 시도되는 것은 아니지만 고정된 수의 매개변수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걸정이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 지정된 분포에서 샘플링 된다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939800" marR="0" lvl="0" indent="-190500" algn="l" rtl="0">
              <a:lnSpc>
                <a:spcPct val="100000"/>
              </a:lnSpc>
              <a:spcBef>
                <a:spcPts val="60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Advantages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397000" marR="0" lvl="1" indent="-190500" algn="l" rtl="0">
              <a:lnSpc>
                <a:spcPct val="100000"/>
              </a:lnSpc>
              <a:spcBef>
                <a:spcPts val="23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Independent of the number of hyperparameters and possible values.</a:t>
            </a:r>
            <a:endParaRPr sz="18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10"/>
              </a:spcBef>
              <a:spcAft>
                <a:spcPts val="0"/>
              </a:spcAft>
              <a:buSzPts val="3200"/>
              <a:buFont typeface="Arial"/>
              <a:buNone/>
            </a:pPr>
            <a:endParaRPr sz="26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9398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Example</a:t>
            </a:r>
            <a:endParaRPr sz="2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10"/>
              </a:spcBef>
              <a:spcAft>
                <a:spcPts val="0"/>
              </a:spcAft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{</a:t>
            </a:r>
            <a:r>
              <a:rPr lang="en-US" dirty="0">
                <a:solidFill>
                  <a:srgbClr val="4070A0"/>
                </a:solidFill>
                <a:latin typeface="Arial"/>
                <a:ea typeface="Arial"/>
                <a:cs typeface="Arial"/>
                <a:sym typeface="Arial"/>
              </a:rPr>
              <a:t>'C'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scipy</a:t>
            </a:r>
            <a:r>
              <a:rPr lang="en-US" dirty="0" err="1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stats</a:t>
            </a:r>
            <a:r>
              <a:rPr lang="en-US" dirty="0" err="1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expon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(scale</a:t>
            </a:r>
            <a:r>
              <a:rPr lang="en-US" dirty="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US" dirty="0">
                <a:solidFill>
                  <a:srgbClr val="208050"/>
                </a:solidFill>
                <a:latin typeface="Arial"/>
                <a:ea typeface="Arial"/>
                <a:cs typeface="Arial"/>
                <a:sym typeface="Arial"/>
              </a:rPr>
              <a:t>100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), </a:t>
            </a:r>
            <a:r>
              <a:rPr lang="en-US" dirty="0">
                <a:solidFill>
                  <a:srgbClr val="4070A0"/>
                </a:solidFill>
                <a:latin typeface="Arial"/>
                <a:ea typeface="Arial"/>
                <a:cs typeface="Arial"/>
                <a:sym typeface="Arial"/>
              </a:rPr>
              <a:t>'gamma'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scipy</a:t>
            </a:r>
            <a:r>
              <a:rPr lang="en-US" dirty="0" err="1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stats</a:t>
            </a:r>
            <a:r>
              <a:rPr lang="en-US" dirty="0" err="1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expon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(scale</a:t>
            </a:r>
            <a:r>
              <a:rPr lang="en-US" dirty="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=.</a:t>
            </a:r>
            <a:r>
              <a:rPr lang="en-US" dirty="0">
                <a:solidFill>
                  <a:srgbClr val="20805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), </a:t>
            </a:r>
            <a:r>
              <a:rPr lang="en-US" dirty="0">
                <a:solidFill>
                  <a:srgbClr val="4070A0"/>
                </a:solidFill>
                <a:latin typeface="Arial"/>
                <a:ea typeface="Arial"/>
                <a:cs typeface="Arial"/>
                <a:sym typeface="Arial"/>
              </a:rPr>
              <a:t>'kernel'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: [</a:t>
            </a:r>
            <a:r>
              <a:rPr lang="en-US" dirty="0">
                <a:solidFill>
                  <a:srgbClr val="4070A0"/>
                </a:solidFill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en-US" dirty="0" err="1">
                <a:solidFill>
                  <a:srgbClr val="4070A0"/>
                </a:solidFill>
                <a:latin typeface="Arial"/>
                <a:ea typeface="Arial"/>
                <a:cs typeface="Arial"/>
                <a:sym typeface="Arial"/>
              </a:rPr>
              <a:t>rbf</a:t>
            </a:r>
            <a:r>
              <a:rPr lang="en-US" dirty="0">
                <a:solidFill>
                  <a:srgbClr val="4070A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]}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5562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Nested Cross-Validation</a:t>
            </a:r>
            <a:endParaRPr sz="3900"/>
          </a:p>
        </p:txBody>
      </p:sp>
      <p:sp>
        <p:nvSpPr>
          <p:cNvPr id="403" name="Google Shape;403;p35"/>
          <p:cNvSpPr txBox="1"/>
          <p:nvPr/>
        </p:nvSpPr>
        <p:spPr>
          <a:xfrm>
            <a:off x="916950" y="1807975"/>
            <a:ext cx="10029600" cy="4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Using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k-fold cross-validation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in combination with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grid search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 is a  useful approach for fine-tuning the performance of a machine learning  model.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5"/>
              </a:spcBef>
              <a:spcAft>
                <a:spcPts val="0"/>
              </a:spcAft>
              <a:buSzPts val="4350"/>
              <a:buFont typeface="Arial"/>
              <a:buNone/>
            </a:pPr>
            <a:endParaRPr sz="375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650875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If we want to select among different machine learning algorithms,  another recommended approach is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nested cross-validation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650875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650875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 err="1">
                <a:solidFill>
                  <a:schemeClr val="dk1"/>
                </a:solidFill>
              </a:rPr>
              <a:t>GridSearchCV를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사용할</a:t>
            </a:r>
            <a:r>
              <a:rPr lang="en-US" sz="2200" dirty="0">
                <a:solidFill>
                  <a:schemeClr val="dk1"/>
                </a:solidFill>
              </a:rPr>
              <a:t> 때 </a:t>
            </a:r>
            <a:r>
              <a:rPr lang="en-US" sz="2200" dirty="0" err="1">
                <a:solidFill>
                  <a:schemeClr val="dk1"/>
                </a:solidFill>
              </a:rPr>
              <a:t>데이터를</a:t>
            </a:r>
            <a:r>
              <a:rPr lang="en-US" sz="2200" dirty="0">
                <a:solidFill>
                  <a:schemeClr val="dk1"/>
                </a:solidFill>
              </a:rPr>
              <a:t> train </a:t>
            </a:r>
            <a:r>
              <a:rPr lang="en-US" sz="2200" dirty="0" err="1">
                <a:solidFill>
                  <a:schemeClr val="dk1"/>
                </a:solidFill>
              </a:rPr>
              <a:t>set와</a:t>
            </a:r>
            <a:r>
              <a:rPr lang="en-US" sz="2200" dirty="0">
                <a:solidFill>
                  <a:schemeClr val="dk1"/>
                </a:solidFill>
              </a:rPr>
              <a:t> test </a:t>
            </a:r>
            <a:r>
              <a:rPr lang="en-US" sz="2200" dirty="0" err="1">
                <a:solidFill>
                  <a:schemeClr val="dk1"/>
                </a:solidFill>
              </a:rPr>
              <a:t>set로</a:t>
            </a:r>
            <a:r>
              <a:rPr lang="en-US" sz="2200" dirty="0">
                <a:solidFill>
                  <a:schemeClr val="dk1"/>
                </a:solidFill>
              </a:rPr>
              <a:t> 한 </a:t>
            </a:r>
            <a:r>
              <a:rPr lang="en-US" sz="2200" dirty="0" err="1">
                <a:solidFill>
                  <a:schemeClr val="dk1"/>
                </a:solidFill>
              </a:rPr>
              <a:t>번만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나누기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때문에</a:t>
            </a:r>
            <a:r>
              <a:rPr lang="en-US" sz="2200" dirty="0">
                <a:solidFill>
                  <a:schemeClr val="dk1"/>
                </a:solidFill>
              </a:rPr>
              <a:t>, </a:t>
            </a:r>
            <a:r>
              <a:rPr lang="en-US" sz="2200" dirty="0" err="1">
                <a:solidFill>
                  <a:schemeClr val="dk1"/>
                </a:solidFill>
              </a:rPr>
              <a:t>결과가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불안정하고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테스트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데이터의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분할에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크게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의존합니다</a:t>
            </a:r>
            <a:r>
              <a:rPr lang="en-US" sz="2200" dirty="0">
                <a:solidFill>
                  <a:schemeClr val="dk1"/>
                </a:solidFill>
              </a:rPr>
              <a:t>. </a:t>
            </a:r>
            <a:endParaRPr sz="2200" dirty="0">
              <a:solidFill>
                <a:schemeClr val="dk1"/>
              </a:solidFill>
            </a:endParaRPr>
          </a:p>
          <a:p>
            <a:pPr marL="457200" marR="650875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</a:endParaRPr>
          </a:p>
          <a:p>
            <a:pPr marL="241300" marR="650875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 err="1">
                <a:solidFill>
                  <a:schemeClr val="dk1"/>
                </a:solidFill>
              </a:rPr>
              <a:t>이런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문제를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해결하기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위해</a:t>
            </a:r>
            <a:r>
              <a:rPr lang="en-US" sz="2200" dirty="0">
                <a:solidFill>
                  <a:schemeClr val="dk1"/>
                </a:solidFill>
              </a:rPr>
              <a:t> cross-validation </a:t>
            </a:r>
            <a:r>
              <a:rPr lang="en-US" sz="2200" dirty="0" err="1">
                <a:solidFill>
                  <a:schemeClr val="dk1"/>
                </a:solidFill>
              </a:rPr>
              <a:t>방식을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사용할</a:t>
            </a:r>
            <a:r>
              <a:rPr lang="en-US" sz="2200" dirty="0">
                <a:solidFill>
                  <a:schemeClr val="dk1"/>
                </a:solidFill>
              </a:rPr>
              <a:t> 수 </a:t>
            </a:r>
            <a:r>
              <a:rPr lang="en-US" sz="2200" dirty="0" err="1">
                <a:solidFill>
                  <a:schemeClr val="dk1"/>
                </a:solidFill>
              </a:rPr>
              <a:t>있습니다</a:t>
            </a:r>
            <a:r>
              <a:rPr lang="en-US" sz="2200" dirty="0">
                <a:solidFill>
                  <a:schemeClr val="dk1"/>
                </a:solidFill>
              </a:rPr>
              <a:t>.</a:t>
            </a:r>
            <a:endParaRPr sz="2200" dirty="0">
              <a:solidFill>
                <a:schemeClr val="dk1"/>
              </a:solidFill>
            </a:endParaRPr>
          </a:p>
          <a:p>
            <a:pPr marL="241300" marR="650875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 err="1">
                <a:solidFill>
                  <a:schemeClr val="dk1"/>
                </a:solidFill>
              </a:rPr>
              <a:t>이를</a:t>
            </a:r>
            <a:r>
              <a:rPr lang="en-US" sz="2200" dirty="0">
                <a:solidFill>
                  <a:schemeClr val="dk1"/>
                </a:solidFill>
              </a:rPr>
              <a:t> nested cross-</a:t>
            </a:r>
            <a:r>
              <a:rPr lang="en-US" sz="2200" dirty="0" err="1">
                <a:solidFill>
                  <a:schemeClr val="dk1"/>
                </a:solidFill>
              </a:rPr>
              <a:t>validation중첩교차검증이라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합니다</a:t>
            </a:r>
            <a:r>
              <a:rPr lang="en-US" sz="2200" dirty="0">
                <a:solidFill>
                  <a:schemeClr val="dk1"/>
                </a:solidFill>
              </a:rPr>
              <a:t>.</a:t>
            </a:r>
            <a:endParaRPr sz="2200" dirty="0">
              <a:solidFill>
                <a:schemeClr val="dk1"/>
              </a:solidFill>
            </a:endParaRPr>
          </a:p>
          <a:p>
            <a:pPr marL="457200" marR="650875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</a:endParaRPr>
          </a:p>
          <a:p>
            <a:pPr marL="457200" marR="650875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6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5562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Nested Cross-Validation</a:t>
            </a:r>
            <a:endParaRPr sz="3900"/>
          </a:p>
        </p:txBody>
      </p:sp>
      <p:sp>
        <p:nvSpPr>
          <p:cNvPr id="409" name="Google Shape;409;p36"/>
          <p:cNvSpPr txBox="1"/>
          <p:nvPr/>
        </p:nvSpPr>
        <p:spPr>
          <a:xfrm>
            <a:off x="916950" y="1807975"/>
            <a:ext cx="10469700" cy="4609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03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Nested cross-validation is used for comparing and selecting among  different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machine learning algorithms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lang="en-US" altLang="ko-KR" sz="2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234950" lvl="0" indent="-190500" algn="l" rtl="0">
              <a:lnSpc>
                <a:spcPct val="107142"/>
              </a:lnSpc>
              <a:spcBef>
                <a:spcPts val="100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000" dirty="0" err="1">
                <a:latin typeface="Trebuchet MS"/>
                <a:ea typeface="Trebuchet MS"/>
                <a:cs typeface="Trebuchet MS"/>
                <a:sym typeface="Trebuchet MS"/>
              </a:rPr>
              <a:t>서로다른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 알고리즘을 비교 및 선택하는 데에 사용</a:t>
            </a:r>
            <a:endParaRPr lang="en-US" altLang="ko-KR" sz="2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234950" lvl="0" indent="-190500" algn="l" rtl="0">
              <a:lnSpc>
                <a:spcPct val="107142"/>
              </a:lnSpc>
              <a:spcBef>
                <a:spcPts val="100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An outer k-fold cross-validation is used to loop to split the data into 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training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test folds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241300" marR="234950" lvl="0" indent="-190500" algn="l" rtl="0">
              <a:lnSpc>
                <a:spcPct val="107142"/>
              </a:lnSpc>
              <a:spcBef>
                <a:spcPts val="100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외부 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k </a:t>
            </a:r>
            <a:r>
              <a:rPr lang="ko-KR" altLang="en-US" sz="2000" dirty="0" err="1">
                <a:latin typeface="Trebuchet MS"/>
                <a:ea typeface="Trebuchet MS"/>
                <a:cs typeface="Trebuchet MS"/>
                <a:sym typeface="Trebuchet MS"/>
              </a:rPr>
              <a:t>폴드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 크로스 </a:t>
            </a:r>
            <a:r>
              <a:rPr lang="ko-KR" altLang="en-US" sz="2000" dirty="0" err="1">
                <a:latin typeface="Trebuchet MS"/>
                <a:ea typeface="Trebuchet MS"/>
                <a:cs typeface="Trebuchet MS"/>
                <a:sym typeface="Trebuchet MS"/>
              </a:rPr>
              <a:t>밸리데이션은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 데이터를 훈련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테스트 셋으로 </a:t>
            </a:r>
            <a:r>
              <a:rPr lang="ko-KR" altLang="en-US" sz="2000" dirty="0" err="1">
                <a:latin typeface="Trebuchet MS"/>
                <a:ea typeface="Trebuchet MS"/>
                <a:cs typeface="Trebuchet MS"/>
                <a:sym typeface="Trebuchet MS"/>
              </a:rPr>
              <a:t>분리시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 사용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23495" lvl="0" indent="-190500" algn="l" rtl="0">
              <a:lnSpc>
                <a:spcPct val="107142"/>
              </a:lnSpc>
              <a:spcBef>
                <a:spcPts val="108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An inner loop is used to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select the model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 using k-fold cross-validation  on the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training fold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241300" marR="23495" lvl="0" indent="-190500" algn="l" rtl="0">
              <a:lnSpc>
                <a:spcPct val="107142"/>
              </a:lnSpc>
              <a:spcBef>
                <a:spcPts val="108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내부 루프는 </a:t>
            </a:r>
            <a:r>
              <a:rPr lang="en-US" altLang="ko-KR" sz="2000" dirty="0">
                <a:latin typeface="Trebuchet MS"/>
                <a:ea typeface="Trebuchet MS"/>
                <a:cs typeface="Trebuchet MS"/>
                <a:sym typeface="Trebuchet MS"/>
              </a:rPr>
              <a:t>k </a:t>
            </a:r>
            <a:r>
              <a:rPr lang="ko-KR" altLang="en-US" sz="2000" dirty="0" err="1">
                <a:latin typeface="Trebuchet MS"/>
                <a:ea typeface="Trebuchet MS"/>
                <a:cs typeface="Trebuchet MS"/>
                <a:sym typeface="Trebuchet MS"/>
              </a:rPr>
              <a:t>폴드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 교차검증을 사용하여 모델 선택에 사용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5080" lvl="0" indent="-190500" algn="l" rtl="0">
              <a:lnSpc>
                <a:spcPct val="107142"/>
              </a:lnSpc>
              <a:spcBef>
                <a:spcPts val="101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After model selection, the </a:t>
            </a:r>
            <a:r>
              <a:rPr lang="en-US" sz="2000" u="sng" dirty="0">
                <a:latin typeface="Trebuchet MS"/>
                <a:ea typeface="Trebuchet MS"/>
                <a:cs typeface="Trebuchet MS"/>
                <a:sym typeface="Trebuchet MS"/>
              </a:rPr>
              <a:t>test fold</a:t>
            </a: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 is then used to evaluate the model  performance.</a:t>
            </a:r>
          </a:p>
          <a:p>
            <a:pPr marL="241300" marR="5080" lvl="0" indent="-190500" algn="l" rtl="0">
              <a:lnSpc>
                <a:spcPct val="107142"/>
              </a:lnSpc>
              <a:spcBef>
                <a:spcPts val="101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모델 선택 후 테스트 </a:t>
            </a:r>
            <a:r>
              <a:rPr lang="ko-KR" altLang="en-US" sz="2000" dirty="0" err="1">
                <a:latin typeface="Trebuchet MS"/>
                <a:ea typeface="Trebuchet MS"/>
                <a:cs typeface="Trebuchet MS"/>
                <a:sym typeface="Trebuchet MS"/>
              </a:rPr>
              <a:t>폴드는</a:t>
            </a:r>
            <a:r>
              <a:rPr lang="ko-KR" altLang="en-US" sz="2000" dirty="0">
                <a:latin typeface="Trebuchet MS"/>
                <a:ea typeface="Trebuchet MS"/>
                <a:cs typeface="Trebuchet MS"/>
                <a:sym typeface="Trebuchet MS"/>
              </a:rPr>
              <a:t> 모델 성능을  평가하는데 사용 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98520" y="2167127"/>
            <a:ext cx="5394960" cy="443484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37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5562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Nested Cross-Validation</a:t>
            </a:r>
            <a:endParaRPr sz="3900"/>
          </a:p>
        </p:txBody>
      </p:sp>
      <p:sp>
        <p:nvSpPr>
          <p:cNvPr id="416" name="Google Shape;416;p37"/>
          <p:cNvSpPr txBox="1"/>
          <p:nvPr/>
        </p:nvSpPr>
        <p:spPr>
          <a:xfrm>
            <a:off x="916959" y="1647225"/>
            <a:ext cx="61458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Trebuchet MS"/>
                <a:ea typeface="Trebuchet MS"/>
                <a:cs typeface="Trebuchet MS"/>
                <a:sym typeface="Trebuchet MS"/>
              </a:rPr>
              <a:t>5 X 2 cross-validation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b851740e4e_0_132"/>
          <p:cNvSpPr txBox="1">
            <a:spLocks noGrp="1"/>
          </p:cNvSpPr>
          <p:nvPr>
            <p:ph type="ctr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b851740e4e_0_132"/>
          <p:cNvSpPr txBox="1">
            <a:spLocks noGrp="1"/>
          </p:cNvSpPr>
          <p:nvPr>
            <p:ph type="subTitle" idx="1"/>
          </p:nvPr>
        </p:nvSpPr>
        <p:spPr>
          <a:xfrm>
            <a:off x="683600" y="5120852"/>
            <a:ext cx="10824900" cy="105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 Knowledge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8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5562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Nested Cross-Validation</a:t>
            </a:r>
            <a:endParaRPr sz="3900"/>
          </a:p>
        </p:txBody>
      </p:sp>
      <p:sp>
        <p:nvSpPr>
          <p:cNvPr id="422" name="Google Shape;422;p38"/>
          <p:cNvSpPr txBox="1"/>
          <p:nvPr/>
        </p:nvSpPr>
        <p:spPr>
          <a:xfrm>
            <a:off x="916939" y="1807971"/>
            <a:ext cx="10548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Trebuchet MS"/>
                <a:ea typeface="Trebuchet MS"/>
                <a:cs typeface="Trebuchet MS"/>
                <a:sym typeface="Trebuchet MS"/>
              </a:rPr>
              <a:t>Code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23" name="Google Shape;42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0050" y="2409275"/>
            <a:ext cx="7688424" cy="295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851740e4e_0_147"/>
          <p:cNvSpPr txBox="1">
            <a:spLocks noGrp="1"/>
          </p:cNvSpPr>
          <p:nvPr>
            <p:ph type="ctr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gb851740e4e_0_147"/>
          <p:cNvSpPr txBox="1">
            <a:spLocks noGrp="1"/>
          </p:cNvSpPr>
          <p:nvPr>
            <p:ph type="subTitle" idx="1"/>
          </p:nvPr>
        </p:nvSpPr>
        <p:spPr>
          <a:xfrm>
            <a:off x="683600" y="5120852"/>
            <a:ext cx="10824900" cy="105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Evaluation Metrics - Classification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0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39897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Confusion Matrix</a:t>
            </a:r>
            <a:endParaRPr sz="4000"/>
          </a:p>
        </p:txBody>
      </p:sp>
      <p:sp>
        <p:nvSpPr>
          <p:cNvPr id="435" name="Google Shape;435;p40"/>
          <p:cNvSpPr txBox="1"/>
          <p:nvPr/>
        </p:nvSpPr>
        <p:spPr>
          <a:xfrm>
            <a:off x="916952" y="1725675"/>
            <a:ext cx="6801300" cy="23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4600" rIns="0" bIns="0" anchor="t" anchorCtr="0">
            <a:spAutoFit/>
          </a:bodyPr>
          <a:lstStyle/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True positive: predicted P &amp; actual P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True negative: predicted N &amp; actual N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False positive: predicted P &amp; actual N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00000"/>
              </a:lnSpc>
              <a:spcBef>
                <a:spcPts val="254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Type I error</a:t>
            </a:r>
            <a:endParaRPr sz="18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61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False negative: predicted N &amp; actual P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190500" algn="l" rtl="0">
              <a:lnSpc>
                <a:spcPct val="100000"/>
              </a:lnSpc>
              <a:spcBef>
                <a:spcPts val="229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Type II error</a:t>
            </a:r>
            <a:endParaRPr sz="18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36" name="Google Shape;436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82500" y="1795850"/>
            <a:ext cx="4490350" cy="395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1"/>
          <p:cNvSpPr txBox="1">
            <a:spLocks noGrp="1"/>
          </p:cNvSpPr>
          <p:nvPr>
            <p:ph type="title"/>
          </p:nvPr>
        </p:nvSpPr>
        <p:spPr>
          <a:xfrm>
            <a:off x="916953" y="623325"/>
            <a:ext cx="4933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Confusion Matrix</a:t>
            </a:r>
            <a:endParaRPr sz="3900"/>
          </a:p>
        </p:txBody>
      </p:sp>
      <p:sp>
        <p:nvSpPr>
          <p:cNvPr id="442" name="Google Shape;442;p41"/>
          <p:cNvSpPr txBox="1"/>
          <p:nvPr/>
        </p:nvSpPr>
        <p:spPr>
          <a:xfrm>
            <a:off x="916952" y="1884175"/>
            <a:ext cx="27399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Trebuchet MS"/>
                <a:ea typeface="Trebuchet MS"/>
                <a:cs typeface="Trebuchet MS"/>
                <a:sym typeface="Trebuchet MS"/>
              </a:rPr>
              <a:t>Error: 𝐸𝑅𝑅 =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443" name="Google Shape;443;p41"/>
          <p:cNvGrpSpPr/>
          <p:nvPr/>
        </p:nvGrpSpPr>
        <p:grpSpPr>
          <a:xfrm>
            <a:off x="3103215" y="1729033"/>
            <a:ext cx="2040320" cy="707795"/>
            <a:chOff x="3500990" y="1778508"/>
            <a:chExt cx="2040320" cy="707795"/>
          </a:xfrm>
        </p:grpSpPr>
        <p:sp>
          <p:nvSpPr>
            <p:cNvPr id="444" name="Google Shape;444;p41"/>
            <p:cNvSpPr/>
            <p:nvPr/>
          </p:nvSpPr>
          <p:spPr>
            <a:xfrm>
              <a:off x="3500990" y="2119695"/>
              <a:ext cx="1968500" cy="25400"/>
            </a:xfrm>
            <a:custGeom>
              <a:avLst/>
              <a:gdLst/>
              <a:ahLst/>
              <a:cxnLst/>
              <a:rect l="l" t="t" r="r" b="b"/>
              <a:pathLst>
                <a:path w="1968500" h="25400" extrusionOk="0">
                  <a:moveTo>
                    <a:pt x="1968500" y="0"/>
                  </a:moveTo>
                  <a:lnTo>
                    <a:pt x="0" y="0"/>
                  </a:lnTo>
                  <a:lnTo>
                    <a:pt x="0" y="25400"/>
                  </a:lnTo>
                  <a:lnTo>
                    <a:pt x="1968500" y="25400"/>
                  </a:lnTo>
                  <a:lnTo>
                    <a:pt x="1968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5" name="Google Shape;445;p41"/>
            <p:cNvSpPr txBox="1"/>
            <p:nvPr/>
          </p:nvSpPr>
          <p:spPr>
            <a:xfrm>
              <a:off x="4097630" y="1778508"/>
              <a:ext cx="908100" cy="32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700" rIns="0" bIns="0" anchor="t" anchorCtr="0">
              <a:spAutoFit/>
            </a:bodyPr>
            <a:lstStyle/>
            <a:p>
              <a:pPr marL="1270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latin typeface="Cambria Math"/>
                  <a:ea typeface="Cambria Math"/>
                  <a:cs typeface="Cambria Math"/>
                  <a:sym typeface="Cambria Math"/>
                </a:rPr>
                <a:t>𝐹𝑃&amp;𝐹𝑛</a:t>
              </a:r>
              <a:endParaRPr sz="2000">
                <a:latin typeface="Cambria Math"/>
                <a:ea typeface="Cambria Math"/>
                <a:cs typeface="Cambria Math"/>
                <a:sym typeface="Cambria Math"/>
              </a:endParaRPr>
            </a:p>
          </p:txBody>
        </p:sp>
        <p:sp>
          <p:nvSpPr>
            <p:cNvPr id="446" name="Google Shape;446;p41"/>
            <p:cNvSpPr txBox="1"/>
            <p:nvPr/>
          </p:nvSpPr>
          <p:spPr>
            <a:xfrm>
              <a:off x="3561310" y="2165603"/>
              <a:ext cx="1980000" cy="32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700" rIns="0" bIns="0" anchor="t" anchorCtr="0">
              <a:spAutoFit/>
            </a:bodyPr>
            <a:lstStyle/>
            <a:p>
              <a:pPr marL="1270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latin typeface="Cambria Math"/>
                  <a:ea typeface="Cambria Math"/>
                  <a:cs typeface="Cambria Math"/>
                  <a:sym typeface="Cambria Math"/>
                </a:rPr>
                <a:t>𝐹𝑃&amp;𝐹𝑛&amp;𝑇𝑃&amp;𝑇𝑛</a:t>
              </a:r>
              <a:endParaRPr sz="2000">
                <a:latin typeface="Cambria Math"/>
                <a:ea typeface="Cambria Math"/>
                <a:cs typeface="Cambria Math"/>
                <a:sym typeface="Cambria Math"/>
              </a:endParaRPr>
            </a:p>
          </p:txBody>
        </p:sp>
      </p:grpSp>
      <p:sp>
        <p:nvSpPr>
          <p:cNvPr id="447" name="Google Shape;447;p41"/>
          <p:cNvSpPr txBox="1"/>
          <p:nvPr/>
        </p:nvSpPr>
        <p:spPr>
          <a:xfrm>
            <a:off x="1374153" y="2492750"/>
            <a:ext cx="4933200" cy="8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rebuchet MS"/>
              <a:buChar char="•"/>
            </a:pPr>
            <a:r>
              <a:rPr lang="en-US" sz="2000">
                <a:latin typeface="Trebuchet MS"/>
                <a:ea typeface="Trebuchet MS"/>
                <a:cs typeface="Trebuchet MS"/>
                <a:sym typeface="Trebuchet MS"/>
              </a:rPr>
              <a:t>The rate of false predictions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8284" marR="0" lvl="0" indent="0" algn="l" rtl="0">
              <a:lnSpc>
                <a:spcPct val="100000"/>
              </a:lnSpc>
              <a:spcBef>
                <a:spcPts val="235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(10 + 5) / 165 = 0.09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48" name="Google Shape;448;p41"/>
          <p:cNvSpPr/>
          <p:nvPr/>
        </p:nvSpPr>
        <p:spPr>
          <a:xfrm>
            <a:off x="3761740" y="4102314"/>
            <a:ext cx="1968500" cy="25400"/>
          </a:xfrm>
          <a:custGeom>
            <a:avLst/>
            <a:gdLst/>
            <a:ahLst/>
            <a:cxnLst/>
            <a:rect l="l" t="t" r="r" b="b"/>
            <a:pathLst>
              <a:path w="1968500" h="25400" extrusionOk="0">
                <a:moveTo>
                  <a:pt x="1968500" y="0"/>
                </a:moveTo>
                <a:lnTo>
                  <a:pt x="0" y="0"/>
                </a:lnTo>
                <a:lnTo>
                  <a:pt x="0" y="25399"/>
                </a:lnTo>
                <a:lnTo>
                  <a:pt x="1968500" y="25399"/>
                </a:lnTo>
                <a:lnTo>
                  <a:pt x="19685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49" name="Google Shape;449;p41"/>
          <p:cNvSpPr txBox="1"/>
          <p:nvPr/>
        </p:nvSpPr>
        <p:spPr>
          <a:xfrm>
            <a:off x="4285170" y="3741761"/>
            <a:ext cx="898500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mbria Math"/>
                <a:ea typeface="Cambria Math"/>
                <a:cs typeface="Cambria Math"/>
                <a:sym typeface="Cambria Math"/>
              </a:rPr>
              <a:t>𝑇𝑃&amp;𝑇𝑛</a:t>
            </a:r>
            <a:endParaRPr sz="20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450" name="Google Shape;450;p41"/>
          <p:cNvSpPr txBox="1"/>
          <p:nvPr/>
        </p:nvSpPr>
        <p:spPr>
          <a:xfrm>
            <a:off x="916939" y="3936505"/>
            <a:ext cx="6627000" cy="5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667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 sz="2400" dirty="0">
                <a:latin typeface="Trebuchet MS"/>
                <a:ea typeface="Trebuchet MS"/>
                <a:cs typeface="Trebuchet MS"/>
                <a:sym typeface="Trebuchet MS"/>
              </a:rPr>
              <a:t>Accuracy: 𝐴𝐶𝐶 =</a:t>
            </a:r>
            <a:r>
              <a:rPr lang="en-US" sz="2400" dirty="0">
                <a:latin typeface="Cambria Math"/>
                <a:ea typeface="Cambria Math"/>
                <a:cs typeface="Cambria Math"/>
                <a:sym typeface="Cambria Math"/>
              </a:rPr>
              <a:t>  </a:t>
            </a:r>
            <a:r>
              <a:rPr lang="en-US" sz="2700" dirty="0">
                <a:latin typeface="Cambria Math"/>
                <a:ea typeface="Cambria Math"/>
                <a:cs typeface="Cambria Math"/>
                <a:sym typeface="Cambria Math"/>
              </a:rPr>
              <a:t> </a:t>
            </a:r>
            <a:r>
              <a:rPr lang="en-US" sz="3400" baseline="-25000" dirty="0">
                <a:latin typeface="Cambria Math"/>
                <a:ea typeface="Cambria Math"/>
                <a:cs typeface="Cambria Math"/>
                <a:sym typeface="Cambria Math"/>
              </a:rPr>
              <a:t>𝐹𝑃&amp;𝐹𝑛&amp;𝑇𝑃&amp;𝑇𝑛</a:t>
            </a:r>
            <a:r>
              <a:rPr lang="en-US" sz="3100" baseline="-25000" dirty="0">
                <a:latin typeface="Cambria Math"/>
                <a:ea typeface="Cambria Math"/>
                <a:cs typeface="Cambria Math"/>
                <a:sym typeface="Cambria Math"/>
              </a:rPr>
              <a:t>        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= 1 − 𝐸𝑅𝑅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1" name="Google Shape;451;p41"/>
          <p:cNvSpPr txBox="1"/>
          <p:nvPr/>
        </p:nvSpPr>
        <p:spPr>
          <a:xfrm>
            <a:off x="1162800" y="4539716"/>
            <a:ext cx="49332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rebuchet MS"/>
              <a:buChar char="•"/>
            </a:pPr>
            <a:r>
              <a:rPr lang="en-US" sz="2000">
                <a:latin typeface="Trebuchet MS"/>
                <a:ea typeface="Trebuchet MS"/>
                <a:cs typeface="Trebuchet MS"/>
                <a:sym typeface="Trebuchet MS"/>
              </a:rPr>
              <a:t>The rate of true predictions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52" name="Google Shape;452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48467" y="0"/>
            <a:ext cx="4490350" cy="3959476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41"/>
          <p:cNvSpPr txBox="1"/>
          <p:nvPr/>
        </p:nvSpPr>
        <p:spPr>
          <a:xfrm>
            <a:off x="9241768" y="1074250"/>
            <a:ext cx="733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4" name="Google Shape;454;p41"/>
          <p:cNvSpPr txBox="1"/>
          <p:nvPr/>
        </p:nvSpPr>
        <p:spPr>
          <a:xfrm>
            <a:off x="9397164" y="2603325"/>
            <a:ext cx="6543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5" name="Google Shape;455;p41"/>
          <p:cNvSpPr txBox="1"/>
          <p:nvPr/>
        </p:nvSpPr>
        <p:spPr>
          <a:xfrm>
            <a:off x="10981942" y="1082375"/>
            <a:ext cx="12432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	105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6" name="Google Shape;456;p41"/>
          <p:cNvSpPr txBox="1"/>
          <p:nvPr/>
        </p:nvSpPr>
        <p:spPr>
          <a:xfrm>
            <a:off x="10929724" y="2606375"/>
            <a:ext cx="1371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50	  60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7" name="Google Shape;457;p41"/>
          <p:cNvSpPr txBox="1"/>
          <p:nvPr/>
        </p:nvSpPr>
        <p:spPr>
          <a:xfrm>
            <a:off x="9308067" y="3224425"/>
            <a:ext cx="832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110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8" name="Google Shape;458;p41"/>
          <p:cNvSpPr txBox="1"/>
          <p:nvPr/>
        </p:nvSpPr>
        <p:spPr>
          <a:xfrm>
            <a:off x="10927166" y="3200750"/>
            <a:ext cx="5673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55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9" name="Google Shape;459;p41"/>
          <p:cNvSpPr txBox="1"/>
          <p:nvPr/>
        </p:nvSpPr>
        <p:spPr>
          <a:xfrm>
            <a:off x="1610000" y="5190225"/>
            <a:ext cx="3486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(100 + 50) / 165 = 0.91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2"/>
          <p:cNvSpPr txBox="1"/>
          <p:nvPr/>
        </p:nvSpPr>
        <p:spPr>
          <a:xfrm>
            <a:off x="3521200" y="5466600"/>
            <a:ext cx="1475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aseline="300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𝑃𝑅𝐸+𝑅𝐸𝐶</a:t>
            </a:r>
            <a:endParaRPr sz="3000" baseline="30000">
              <a:solidFill>
                <a:schemeClr val="dk1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465" name="Google Shape;465;p42"/>
          <p:cNvSpPr txBox="1"/>
          <p:nvPr/>
        </p:nvSpPr>
        <p:spPr>
          <a:xfrm>
            <a:off x="3521200" y="5168975"/>
            <a:ext cx="1475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aseline="300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𝑃𝑅𝐸×𝑅𝐸𝐶</a:t>
            </a:r>
            <a:endParaRPr/>
          </a:p>
        </p:txBody>
      </p:sp>
      <p:sp>
        <p:nvSpPr>
          <p:cNvPr id="466" name="Google Shape;466;p42"/>
          <p:cNvSpPr txBox="1">
            <a:spLocks noGrp="1"/>
          </p:cNvSpPr>
          <p:nvPr>
            <p:ph type="title"/>
          </p:nvPr>
        </p:nvSpPr>
        <p:spPr>
          <a:xfrm>
            <a:off x="916953" y="623325"/>
            <a:ext cx="5130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Confusion Matrix</a:t>
            </a:r>
            <a:endParaRPr sz="3900"/>
          </a:p>
        </p:txBody>
      </p:sp>
      <p:sp>
        <p:nvSpPr>
          <p:cNvPr id="467" name="Google Shape;467;p42"/>
          <p:cNvSpPr txBox="1"/>
          <p:nvPr/>
        </p:nvSpPr>
        <p:spPr>
          <a:xfrm>
            <a:off x="916959" y="1884175"/>
            <a:ext cx="5015100" cy="10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>
                <a:latin typeface="Trebuchet MS"/>
                <a:ea typeface="Trebuchet MS"/>
                <a:cs typeface="Trebuchet MS"/>
                <a:sym typeface="Trebuchet MS"/>
              </a:rPr>
              <a:t>Precision: 𝑃𝑅𝐸 =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0" algn="l" rtl="0">
              <a:lnSpc>
                <a:spcPct val="115000"/>
              </a:lnSpc>
              <a:spcBef>
                <a:spcPts val="2535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100 / (100 + 10) = 0.91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68" name="Google Shape;468;p42"/>
          <p:cNvSpPr/>
          <p:nvPr/>
        </p:nvSpPr>
        <p:spPr>
          <a:xfrm>
            <a:off x="3520440" y="2138045"/>
            <a:ext cx="863600" cy="25400"/>
          </a:xfrm>
          <a:custGeom>
            <a:avLst/>
            <a:gdLst/>
            <a:ahLst/>
            <a:cxnLst/>
            <a:rect l="l" t="t" r="r" b="b"/>
            <a:pathLst>
              <a:path w="863600" h="25400" extrusionOk="0">
                <a:moveTo>
                  <a:pt x="863600" y="0"/>
                </a:moveTo>
                <a:lnTo>
                  <a:pt x="0" y="0"/>
                </a:lnTo>
                <a:lnTo>
                  <a:pt x="0" y="25400"/>
                </a:lnTo>
                <a:lnTo>
                  <a:pt x="863600" y="25400"/>
                </a:lnTo>
                <a:lnTo>
                  <a:pt x="8636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69" name="Google Shape;469;p42"/>
          <p:cNvSpPr txBox="1"/>
          <p:nvPr/>
        </p:nvSpPr>
        <p:spPr>
          <a:xfrm>
            <a:off x="3773995" y="1778508"/>
            <a:ext cx="3513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mbria Math"/>
                <a:ea typeface="Cambria Math"/>
                <a:cs typeface="Cambria Math"/>
                <a:sym typeface="Cambria Math"/>
              </a:rPr>
              <a:t>𝑇𝑃</a:t>
            </a:r>
            <a:endParaRPr sz="20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470" name="Google Shape;470;p42"/>
          <p:cNvSpPr txBox="1"/>
          <p:nvPr/>
        </p:nvSpPr>
        <p:spPr>
          <a:xfrm>
            <a:off x="3587622" y="2165603"/>
            <a:ext cx="8769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mbria Math"/>
                <a:ea typeface="Cambria Math"/>
                <a:cs typeface="Cambria Math"/>
                <a:sym typeface="Cambria Math"/>
              </a:rPr>
              <a:t>𝑇𝑃'𝐹𝑃</a:t>
            </a:r>
            <a:endParaRPr sz="20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471" name="Google Shape;471;p42"/>
          <p:cNvSpPr txBox="1"/>
          <p:nvPr/>
        </p:nvSpPr>
        <p:spPr>
          <a:xfrm>
            <a:off x="916962" y="3572775"/>
            <a:ext cx="4666500" cy="9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>
                <a:latin typeface="Trebuchet MS"/>
                <a:ea typeface="Trebuchet MS"/>
                <a:cs typeface="Trebuchet MS"/>
                <a:sym typeface="Trebuchet MS"/>
              </a:rPr>
              <a:t>Recall: 𝑅𝐸𝐶 =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0" algn="l" rtl="0">
              <a:lnSpc>
                <a:spcPct val="115000"/>
              </a:lnSpc>
              <a:spcBef>
                <a:spcPts val="1814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100 / (100 + 5) = 0.95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72" name="Google Shape;472;p42"/>
          <p:cNvSpPr/>
          <p:nvPr/>
        </p:nvSpPr>
        <p:spPr>
          <a:xfrm>
            <a:off x="3139440" y="3827145"/>
            <a:ext cx="889000" cy="25400"/>
          </a:xfrm>
          <a:custGeom>
            <a:avLst/>
            <a:gdLst/>
            <a:ahLst/>
            <a:cxnLst/>
            <a:rect l="l" t="t" r="r" b="b"/>
            <a:pathLst>
              <a:path w="889000" h="25400" extrusionOk="0">
                <a:moveTo>
                  <a:pt x="889000" y="0"/>
                </a:moveTo>
                <a:lnTo>
                  <a:pt x="0" y="0"/>
                </a:lnTo>
                <a:lnTo>
                  <a:pt x="0" y="25399"/>
                </a:lnTo>
                <a:lnTo>
                  <a:pt x="889000" y="25399"/>
                </a:lnTo>
                <a:lnTo>
                  <a:pt x="8890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73" name="Google Shape;473;p42"/>
          <p:cNvSpPr txBox="1"/>
          <p:nvPr/>
        </p:nvSpPr>
        <p:spPr>
          <a:xfrm>
            <a:off x="3398646" y="3467100"/>
            <a:ext cx="3513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mbria Math"/>
                <a:ea typeface="Cambria Math"/>
                <a:cs typeface="Cambria Math"/>
                <a:sym typeface="Cambria Math"/>
              </a:rPr>
              <a:t>𝑇𝑃</a:t>
            </a:r>
            <a:endParaRPr sz="20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474" name="Google Shape;474;p42"/>
          <p:cNvSpPr txBox="1"/>
          <p:nvPr/>
        </p:nvSpPr>
        <p:spPr>
          <a:xfrm>
            <a:off x="3197986" y="3854196"/>
            <a:ext cx="9048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mbria Math"/>
                <a:ea typeface="Cambria Math"/>
                <a:cs typeface="Cambria Math"/>
                <a:sym typeface="Cambria Math"/>
              </a:rPr>
              <a:t>𝑇𝑃'𝐹𝑛</a:t>
            </a:r>
            <a:endParaRPr sz="20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475" name="Google Shape;475;p42"/>
          <p:cNvSpPr/>
          <p:nvPr/>
        </p:nvSpPr>
        <p:spPr>
          <a:xfrm>
            <a:off x="3533140" y="5528945"/>
            <a:ext cx="1206500" cy="25400"/>
          </a:xfrm>
          <a:custGeom>
            <a:avLst/>
            <a:gdLst/>
            <a:ahLst/>
            <a:cxnLst/>
            <a:rect l="l" t="t" r="r" b="b"/>
            <a:pathLst>
              <a:path w="1206500" h="25400" extrusionOk="0">
                <a:moveTo>
                  <a:pt x="1206500" y="0"/>
                </a:moveTo>
                <a:lnTo>
                  <a:pt x="0" y="0"/>
                </a:lnTo>
                <a:lnTo>
                  <a:pt x="0" y="25399"/>
                </a:lnTo>
                <a:lnTo>
                  <a:pt x="1206500" y="25399"/>
                </a:lnTo>
                <a:lnTo>
                  <a:pt x="12065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76" name="Google Shape;476;p42"/>
          <p:cNvSpPr txBox="1"/>
          <p:nvPr/>
        </p:nvSpPr>
        <p:spPr>
          <a:xfrm>
            <a:off x="891546" y="5273550"/>
            <a:ext cx="26961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6670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>
                <a:latin typeface="Trebuchet MS"/>
                <a:ea typeface="Trebuchet MS"/>
                <a:cs typeface="Trebuchet MS"/>
                <a:sym typeface="Trebuchet MS"/>
              </a:rPr>
              <a:t>F1-score: 𝐹1 = 2 </a:t>
            </a:r>
            <a:endParaRPr sz="2600" baseline="30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77" name="Google Shape;477;p42"/>
          <p:cNvSpPr txBox="1"/>
          <p:nvPr/>
        </p:nvSpPr>
        <p:spPr>
          <a:xfrm>
            <a:off x="1132750" y="5775125"/>
            <a:ext cx="8054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8287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121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2 * (0.91 * 0.95) / (0.91 + 0.95) = 0.93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78" name="Google Shape;478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82500" y="1795850"/>
            <a:ext cx="4490350" cy="3959476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42"/>
          <p:cNvSpPr txBox="1"/>
          <p:nvPr/>
        </p:nvSpPr>
        <p:spPr>
          <a:xfrm>
            <a:off x="9476048" y="3706875"/>
            <a:ext cx="733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0" name="Google Shape;480;p42"/>
          <p:cNvSpPr txBox="1"/>
          <p:nvPr/>
        </p:nvSpPr>
        <p:spPr>
          <a:xfrm>
            <a:off x="9631444" y="5235950"/>
            <a:ext cx="6543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1" name="Google Shape;481;p42"/>
          <p:cNvSpPr txBox="1"/>
          <p:nvPr/>
        </p:nvSpPr>
        <p:spPr>
          <a:xfrm>
            <a:off x="11216222" y="3715000"/>
            <a:ext cx="12432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	105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2" name="Google Shape;482;p42"/>
          <p:cNvSpPr txBox="1"/>
          <p:nvPr/>
        </p:nvSpPr>
        <p:spPr>
          <a:xfrm>
            <a:off x="11164004" y="5239000"/>
            <a:ext cx="1371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50	  60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3" name="Google Shape;483;p42"/>
          <p:cNvSpPr txBox="1"/>
          <p:nvPr/>
        </p:nvSpPr>
        <p:spPr>
          <a:xfrm>
            <a:off x="9542347" y="5857050"/>
            <a:ext cx="832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110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4" name="Google Shape;484;p42"/>
          <p:cNvSpPr txBox="1"/>
          <p:nvPr/>
        </p:nvSpPr>
        <p:spPr>
          <a:xfrm>
            <a:off x="11161446" y="5833375"/>
            <a:ext cx="5673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55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3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3989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Confusion Matrix</a:t>
            </a:r>
            <a:endParaRPr sz="3900"/>
          </a:p>
        </p:txBody>
      </p:sp>
      <p:sp>
        <p:nvSpPr>
          <p:cNvPr id="490" name="Google Shape;490;p43"/>
          <p:cNvSpPr txBox="1"/>
          <p:nvPr/>
        </p:nvSpPr>
        <p:spPr>
          <a:xfrm>
            <a:off x="916950" y="1732800"/>
            <a:ext cx="5368500" cy="14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In </a:t>
            </a:r>
            <a:r>
              <a:rPr lang="en-US" sz="2200" u="sng">
                <a:latin typeface="Trebuchet MS"/>
                <a:ea typeface="Trebuchet MS"/>
                <a:cs typeface="Trebuchet MS"/>
                <a:sym typeface="Trebuchet MS"/>
              </a:rPr>
              <a:t>tumor diagnosis</a:t>
            </a: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, we are more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concerned about the detection of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5080" lvl="0" indent="0" algn="l" rtl="0">
              <a:lnSpc>
                <a:spcPct val="100000"/>
              </a:lnSpc>
              <a:spcBef>
                <a:spcPts val="455"/>
              </a:spcBef>
              <a:spcAft>
                <a:spcPts val="0"/>
              </a:spcAft>
              <a:buNone/>
            </a:pPr>
            <a:r>
              <a:rPr lang="en-US" sz="2200" u="sng">
                <a:latin typeface="Trebuchet MS"/>
                <a:ea typeface="Trebuchet MS"/>
                <a:cs typeface="Trebuchet MS"/>
                <a:sym typeface="Trebuchet MS"/>
              </a:rPr>
              <a:t>malignant tumors</a:t>
            </a: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 in order to help a  patient with the appropriate treatment.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1" name="Google Shape;491;p43"/>
          <p:cNvSpPr txBox="1"/>
          <p:nvPr/>
        </p:nvSpPr>
        <p:spPr>
          <a:xfrm>
            <a:off x="916950" y="3440775"/>
            <a:ext cx="5784900" cy="10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It is also important to </a:t>
            </a:r>
            <a:r>
              <a:rPr lang="en-US" sz="2200" u="sng">
                <a:latin typeface="Trebuchet MS"/>
                <a:ea typeface="Trebuchet MS"/>
                <a:cs typeface="Trebuchet MS"/>
                <a:sym typeface="Trebuchet MS"/>
              </a:rPr>
              <a:t>decrease the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5080" lvl="0" indent="0" algn="l" rtl="0">
              <a:lnSpc>
                <a:spcPct val="100000"/>
              </a:lnSpc>
              <a:spcBef>
                <a:spcPts val="430"/>
              </a:spcBef>
              <a:spcAft>
                <a:spcPts val="0"/>
              </a:spcAft>
              <a:buNone/>
            </a:pPr>
            <a:r>
              <a:rPr lang="en-US" sz="2200" u="sng">
                <a:latin typeface="Trebuchet MS"/>
                <a:ea typeface="Trebuchet MS"/>
                <a:cs typeface="Trebuchet MS"/>
                <a:sym typeface="Trebuchet MS"/>
              </a:rPr>
              <a:t>number of benign tumors that were </a:t>
            </a: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200" u="sng">
                <a:latin typeface="Trebuchet MS"/>
                <a:ea typeface="Trebuchet MS"/>
                <a:cs typeface="Trebuchet MS"/>
                <a:sym typeface="Trebuchet MS"/>
              </a:rPr>
              <a:t>incorrectly classified as malignant</a:t>
            </a: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2" name="Google Shape;492;p43"/>
          <p:cNvSpPr txBox="1"/>
          <p:nvPr/>
        </p:nvSpPr>
        <p:spPr>
          <a:xfrm>
            <a:off x="916952" y="4876400"/>
            <a:ext cx="6129600" cy="9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>
                <a:latin typeface="Trebuchet MS"/>
                <a:ea typeface="Trebuchet MS"/>
                <a:cs typeface="Trebuchet MS"/>
                <a:sym typeface="Trebuchet MS"/>
              </a:rPr>
              <a:t>So we don’t want to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miss malignant tumors</a:t>
            </a:r>
            <a:endParaRPr sz="18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misclassify benign tumors as malignant.</a:t>
            </a:r>
            <a:endParaRPr sz="18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93" name="Google Shape;493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82500" y="1795850"/>
            <a:ext cx="4490350" cy="3959476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43"/>
          <p:cNvSpPr txBox="1"/>
          <p:nvPr/>
        </p:nvSpPr>
        <p:spPr>
          <a:xfrm>
            <a:off x="9476048" y="3706875"/>
            <a:ext cx="733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5" name="Google Shape;495;p43"/>
          <p:cNvSpPr txBox="1"/>
          <p:nvPr/>
        </p:nvSpPr>
        <p:spPr>
          <a:xfrm>
            <a:off x="9631444" y="5235950"/>
            <a:ext cx="6543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6" name="Google Shape;496;p43"/>
          <p:cNvSpPr txBox="1"/>
          <p:nvPr/>
        </p:nvSpPr>
        <p:spPr>
          <a:xfrm>
            <a:off x="11216222" y="3715000"/>
            <a:ext cx="12432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	105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7" name="Google Shape;497;p43"/>
          <p:cNvSpPr txBox="1"/>
          <p:nvPr/>
        </p:nvSpPr>
        <p:spPr>
          <a:xfrm>
            <a:off x="11164004" y="5239000"/>
            <a:ext cx="1371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50	  60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8" name="Google Shape;498;p43"/>
          <p:cNvSpPr txBox="1"/>
          <p:nvPr/>
        </p:nvSpPr>
        <p:spPr>
          <a:xfrm>
            <a:off x="9542347" y="5857050"/>
            <a:ext cx="832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110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9" name="Google Shape;499;p43"/>
          <p:cNvSpPr txBox="1"/>
          <p:nvPr/>
        </p:nvSpPr>
        <p:spPr>
          <a:xfrm>
            <a:off x="11161446" y="5833375"/>
            <a:ext cx="5673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55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4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3989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Confusion Matrix</a:t>
            </a:r>
            <a:endParaRPr sz="3900"/>
          </a:p>
        </p:txBody>
      </p:sp>
      <p:sp>
        <p:nvSpPr>
          <p:cNvPr id="505" name="Google Shape;505;p44"/>
          <p:cNvSpPr txBox="1"/>
          <p:nvPr/>
        </p:nvSpPr>
        <p:spPr>
          <a:xfrm>
            <a:off x="1374139" y="1832355"/>
            <a:ext cx="1066200" cy="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-US" sz="1900">
                <a:latin typeface="Cambria Math"/>
                <a:ea typeface="Cambria Math"/>
                <a:cs typeface="Cambria Math"/>
                <a:sym typeface="Cambria Math"/>
              </a:rPr>
              <a:t>𝑇𝑃𝑅 =</a:t>
            </a:r>
            <a:endParaRPr sz="19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06" name="Google Shape;506;p44"/>
          <p:cNvSpPr/>
          <p:nvPr/>
        </p:nvSpPr>
        <p:spPr>
          <a:xfrm>
            <a:off x="2504439" y="2004920"/>
            <a:ext cx="698500" cy="12700"/>
          </a:xfrm>
          <a:custGeom>
            <a:avLst/>
            <a:gdLst/>
            <a:ahLst/>
            <a:cxnLst/>
            <a:rect l="l" t="t" r="r" b="b"/>
            <a:pathLst>
              <a:path w="698500" h="12700" extrusionOk="0">
                <a:moveTo>
                  <a:pt x="698500" y="0"/>
                </a:moveTo>
                <a:lnTo>
                  <a:pt x="0" y="0"/>
                </a:lnTo>
                <a:lnTo>
                  <a:pt x="0" y="12700"/>
                </a:lnTo>
                <a:lnTo>
                  <a:pt x="698500" y="12700"/>
                </a:lnTo>
                <a:lnTo>
                  <a:pt x="6985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07" name="Google Shape;507;p44"/>
          <p:cNvSpPr txBox="1"/>
          <p:nvPr/>
        </p:nvSpPr>
        <p:spPr>
          <a:xfrm>
            <a:off x="2708275" y="1747011"/>
            <a:ext cx="2832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mbria Math"/>
                <a:ea typeface="Cambria Math"/>
                <a:cs typeface="Cambria Math"/>
                <a:sym typeface="Cambria Math"/>
              </a:rPr>
              <a:t>𝑇𝑃</a:t>
            </a:r>
            <a:endParaRPr sz="16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08" name="Google Shape;508;p44"/>
          <p:cNvSpPr txBox="1"/>
          <p:nvPr/>
        </p:nvSpPr>
        <p:spPr>
          <a:xfrm>
            <a:off x="2601513" y="1986364"/>
            <a:ext cx="7155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mbria Math"/>
                <a:ea typeface="Cambria Math"/>
                <a:cs typeface="Cambria Math"/>
                <a:sym typeface="Cambria Math"/>
              </a:rPr>
              <a:t>𝑇𝑃'𝐹𝑛</a:t>
            </a:r>
            <a:endParaRPr sz="16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09" name="Google Shape;509;p44"/>
          <p:cNvSpPr txBox="1"/>
          <p:nvPr/>
        </p:nvSpPr>
        <p:spPr>
          <a:xfrm>
            <a:off x="1374174" y="3865375"/>
            <a:ext cx="5119500" cy="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-US" sz="1900">
                <a:latin typeface="Cambria Math"/>
                <a:ea typeface="Cambria Math"/>
                <a:cs typeface="Cambria Math"/>
                <a:sym typeface="Cambria Math"/>
              </a:rPr>
              <a:t>𝑇𝑛𝑅 =</a:t>
            </a:r>
            <a:endParaRPr sz="19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10" name="Google Shape;510;p44"/>
          <p:cNvSpPr/>
          <p:nvPr/>
        </p:nvSpPr>
        <p:spPr>
          <a:xfrm>
            <a:off x="2529839" y="4068445"/>
            <a:ext cx="698500" cy="12700"/>
          </a:xfrm>
          <a:custGeom>
            <a:avLst/>
            <a:gdLst/>
            <a:ahLst/>
            <a:cxnLst/>
            <a:rect l="l" t="t" r="r" b="b"/>
            <a:pathLst>
              <a:path w="698500" h="12700" extrusionOk="0">
                <a:moveTo>
                  <a:pt x="698500" y="0"/>
                </a:moveTo>
                <a:lnTo>
                  <a:pt x="0" y="0"/>
                </a:lnTo>
                <a:lnTo>
                  <a:pt x="0" y="12699"/>
                </a:lnTo>
                <a:lnTo>
                  <a:pt x="698500" y="12699"/>
                </a:lnTo>
                <a:lnTo>
                  <a:pt x="6985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1" name="Google Shape;511;p44"/>
          <p:cNvSpPr txBox="1"/>
          <p:nvPr/>
        </p:nvSpPr>
        <p:spPr>
          <a:xfrm>
            <a:off x="2728912" y="3776979"/>
            <a:ext cx="3054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mbria Math"/>
                <a:ea typeface="Cambria Math"/>
                <a:cs typeface="Cambria Math"/>
                <a:sym typeface="Cambria Math"/>
              </a:rPr>
              <a:t>𝑇𝑛</a:t>
            </a:r>
            <a:endParaRPr sz="16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12" name="Google Shape;512;p44"/>
          <p:cNvSpPr txBox="1"/>
          <p:nvPr/>
        </p:nvSpPr>
        <p:spPr>
          <a:xfrm>
            <a:off x="2523363" y="4081779"/>
            <a:ext cx="7155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mbria Math"/>
                <a:ea typeface="Cambria Math"/>
                <a:cs typeface="Cambria Math"/>
                <a:sym typeface="Cambria Math"/>
              </a:rPr>
              <a:t>𝑇𝑛'𝐹𝑃</a:t>
            </a:r>
            <a:endParaRPr sz="16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13" name="Google Shape;513;p44"/>
          <p:cNvSpPr txBox="1"/>
          <p:nvPr/>
        </p:nvSpPr>
        <p:spPr>
          <a:xfrm>
            <a:off x="916952" y="5222750"/>
            <a:ext cx="58974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rebuchet MS"/>
              <a:buChar char="•"/>
            </a:pPr>
            <a:r>
              <a:rPr lang="en-US" sz="2300">
                <a:latin typeface="Trebuchet MS"/>
                <a:ea typeface="Trebuchet MS"/>
                <a:cs typeface="Trebuchet MS"/>
                <a:sym typeface="Trebuchet MS"/>
              </a:rPr>
              <a:t>False positive rate (false alarm rate)</a:t>
            </a:r>
            <a:endParaRPr sz="23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14" name="Google Shape;514;p44"/>
          <p:cNvSpPr txBox="1"/>
          <p:nvPr/>
        </p:nvSpPr>
        <p:spPr>
          <a:xfrm>
            <a:off x="1374179" y="5630175"/>
            <a:ext cx="3771300" cy="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-US" sz="1900">
                <a:latin typeface="Cambria Math"/>
                <a:ea typeface="Cambria Math"/>
                <a:cs typeface="Cambria Math"/>
                <a:sym typeface="Cambria Math"/>
              </a:rPr>
              <a:t>𝐹𝑃𝑅 =</a:t>
            </a:r>
            <a:endParaRPr sz="19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15" name="Google Shape;515;p44"/>
          <p:cNvSpPr/>
          <p:nvPr/>
        </p:nvSpPr>
        <p:spPr>
          <a:xfrm>
            <a:off x="2504439" y="5833745"/>
            <a:ext cx="698500" cy="12700"/>
          </a:xfrm>
          <a:custGeom>
            <a:avLst/>
            <a:gdLst/>
            <a:ahLst/>
            <a:cxnLst/>
            <a:rect l="l" t="t" r="r" b="b"/>
            <a:pathLst>
              <a:path w="698500" h="12700" extrusionOk="0">
                <a:moveTo>
                  <a:pt x="698500" y="0"/>
                </a:moveTo>
                <a:lnTo>
                  <a:pt x="0" y="0"/>
                </a:lnTo>
                <a:lnTo>
                  <a:pt x="0" y="12699"/>
                </a:lnTo>
                <a:lnTo>
                  <a:pt x="698500" y="12699"/>
                </a:lnTo>
                <a:lnTo>
                  <a:pt x="6985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6" name="Google Shape;516;p44"/>
          <p:cNvSpPr txBox="1"/>
          <p:nvPr/>
        </p:nvSpPr>
        <p:spPr>
          <a:xfrm>
            <a:off x="2710688" y="5541772"/>
            <a:ext cx="2838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mbria Math"/>
                <a:ea typeface="Cambria Math"/>
                <a:cs typeface="Cambria Math"/>
                <a:sym typeface="Cambria Math"/>
              </a:rPr>
              <a:t>𝐹𝑃</a:t>
            </a:r>
            <a:endParaRPr sz="16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17" name="Google Shape;517;p44"/>
          <p:cNvSpPr txBox="1"/>
          <p:nvPr/>
        </p:nvSpPr>
        <p:spPr>
          <a:xfrm>
            <a:off x="2494788" y="5846572"/>
            <a:ext cx="7164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mbria Math"/>
                <a:ea typeface="Cambria Math"/>
                <a:cs typeface="Cambria Math"/>
                <a:sym typeface="Cambria Math"/>
              </a:rPr>
              <a:t>𝐹𝑃'𝑇𝑛</a:t>
            </a:r>
            <a:endParaRPr sz="16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18" name="Google Shape;518;p44"/>
          <p:cNvSpPr txBox="1"/>
          <p:nvPr/>
        </p:nvSpPr>
        <p:spPr>
          <a:xfrm>
            <a:off x="916950" y="2243225"/>
            <a:ext cx="61623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250" rIns="0" bIns="0" anchor="t" anchorCtr="0">
            <a:spAutoFit/>
          </a:bodyPr>
          <a:lstStyle/>
          <a:p>
            <a:pPr marL="702945" marR="5080" lvl="0" indent="-214629" algn="l" rtl="0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•"/>
            </a:pPr>
            <a:r>
              <a:rPr lang="en-US" sz="1900">
                <a:latin typeface="Trebuchet MS"/>
                <a:ea typeface="Trebuchet MS"/>
                <a:cs typeface="Trebuchet MS"/>
                <a:sym typeface="Trebuchet MS"/>
              </a:rPr>
              <a:t>e.g., how many sick people are correctly identified as having  the condition.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marL="671830" marR="0" lvl="0" indent="0" algn="l" rtl="0">
              <a:lnSpc>
                <a:spcPct val="116388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100 / (100 + 5) = 0.95</a:t>
            </a:r>
            <a:endParaRPr sz="23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19" name="Google Shape;519;p44"/>
          <p:cNvSpPr txBox="1"/>
          <p:nvPr/>
        </p:nvSpPr>
        <p:spPr>
          <a:xfrm>
            <a:off x="3267709" y="5630164"/>
            <a:ext cx="1346700" cy="3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Cambria Math"/>
                <a:ea typeface="Cambria Math"/>
                <a:cs typeface="Cambria Math"/>
                <a:sym typeface="Cambria Math"/>
              </a:rPr>
              <a:t>= 1 − 𝑇𝑛𝑅</a:t>
            </a:r>
            <a:endParaRPr sz="22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pic>
        <p:nvPicPr>
          <p:cNvPr id="520" name="Google Shape;520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82500" y="1795850"/>
            <a:ext cx="4490350" cy="3959476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44"/>
          <p:cNvSpPr txBox="1"/>
          <p:nvPr/>
        </p:nvSpPr>
        <p:spPr>
          <a:xfrm>
            <a:off x="1374148" y="4206750"/>
            <a:ext cx="5119500" cy="9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8400" rIns="0" bIns="0" anchor="t" anchorCtr="0">
            <a:spAutoFit/>
          </a:bodyPr>
          <a:lstStyle/>
          <a:p>
            <a:pPr marL="245745" marR="5080" lvl="0" indent="-214629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•"/>
            </a:pPr>
            <a:r>
              <a:rPr lang="en-US" sz="1900">
                <a:latin typeface="Trebuchet MS"/>
                <a:ea typeface="Trebuchet MS"/>
                <a:cs typeface="Trebuchet MS"/>
                <a:sym typeface="Trebuchet MS"/>
              </a:rPr>
              <a:t>e.g., how many healthy people are identified as not  having the condition.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marL="214629" marR="0" lvl="0" indent="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50 / (50 + 10) = 0.83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2" name="Google Shape;522;p44"/>
          <p:cNvSpPr txBox="1"/>
          <p:nvPr/>
        </p:nvSpPr>
        <p:spPr>
          <a:xfrm>
            <a:off x="9476048" y="3706875"/>
            <a:ext cx="733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3" name="Google Shape;523;p44"/>
          <p:cNvSpPr txBox="1"/>
          <p:nvPr/>
        </p:nvSpPr>
        <p:spPr>
          <a:xfrm>
            <a:off x="9631444" y="5235950"/>
            <a:ext cx="6543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4" name="Google Shape;524;p44"/>
          <p:cNvSpPr txBox="1"/>
          <p:nvPr/>
        </p:nvSpPr>
        <p:spPr>
          <a:xfrm>
            <a:off x="11216222" y="3715000"/>
            <a:ext cx="12432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	105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5" name="Google Shape;525;p44"/>
          <p:cNvSpPr txBox="1"/>
          <p:nvPr/>
        </p:nvSpPr>
        <p:spPr>
          <a:xfrm>
            <a:off x="11164004" y="5239000"/>
            <a:ext cx="1371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50	  60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6" name="Google Shape;526;p44"/>
          <p:cNvSpPr txBox="1"/>
          <p:nvPr/>
        </p:nvSpPr>
        <p:spPr>
          <a:xfrm>
            <a:off x="9542347" y="5857050"/>
            <a:ext cx="832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110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7" name="Google Shape;527;p44"/>
          <p:cNvSpPr txBox="1"/>
          <p:nvPr/>
        </p:nvSpPr>
        <p:spPr>
          <a:xfrm>
            <a:off x="11161446" y="5833375"/>
            <a:ext cx="5673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55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8" name="Google Shape;528;p44"/>
          <p:cNvSpPr txBox="1"/>
          <p:nvPr/>
        </p:nvSpPr>
        <p:spPr>
          <a:xfrm>
            <a:off x="916950" y="1275600"/>
            <a:ext cx="87144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rebuchet MS"/>
              <a:buChar char="•"/>
            </a:pPr>
            <a:r>
              <a:rPr lang="en-US" sz="2300">
                <a:latin typeface="Trebuchet MS"/>
                <a:ea typeface="Trebuchet MS"/>
                <a:cs typeface="Trebuchet MS"/>
                <a:sym typeface="Trebuchet MS"/>
              </a:rPr>
              <a:t>True positive rate (sensitivity, recall, probability of detection)</a:t>
            </a:r>
            <a:endParaRPr sz="23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9" name="Google Shape;529;p44"/>
          <p:cNvSpPr txBox="1"/>
          <p:nvPr/>
        </p:nvSpPr>
        <p:spPr>
          <a:xfrm>
            <a:off x="764550" y="3429925"/>
            <a:ext cx="53202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lnSpc>
                <a:spcPct val="11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rebuchet MS"/>
              <a:buChar char="•"/>
            </a:pPr>
            <a:r>
              <a:rPr lang="en-US" sz="2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True negative rate (specificity)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5"/>
          <p:cNvSpPr txBox="1">
            <a:spLocks noGrp="1"/>
          </p:cNvSpPr>
          <p:nvPr>
            <p:ph type="title"/>
          </p:nvPr>
        </p:nvSpPr>
        <p:spPr>
          <a:xfrm>
            <a:off x="916951" y="623325"/>
            <a:ext cx="102591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Receiver Operating Characteristic (ROC)</a:t>
            </a:r>
            <a:endParaRPr sz="3900"/>
          </a:p>
        </p:txBody>
      </p:sp>
      <p:sp>
        <p:nvSpPr>
          <p:cNvPr id="535" name="Google Shape;535;p45"/>
          <p:cNvSpPr txBox="1"/>
          <p:nvPr/>
        </p:nvSpPr>
        <p:spPr>
          <a:xfrm>
            <a:off x="916939" y="1807971"/>
            <a:ext cx="9764400" cy="1829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0" rIns="0" bIns="0" anchor="t" anchorCtr="0">
            <a:spAutoFit/>
          </a:bodyPr>
          <a:lstStyle/>
          <a:p>
            <a:pPr marL="241300" marR="5080" lvl="0" indent="-19050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The ROC curve is created by plotting the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true positive rate 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(TPR)  against the </a:t>
            </a:r>
            <a:r>
              <a:rPr lang="en-US" sz="2200" u="sng" dirty="0">
                <a:latin typeface="Trebuchet MS"/>
                <a:ea typeface="Trebuchet MS"/>
                <a:cs typeface="Trebuchet MS"/>
                <a:sym typeface="Trebuchet MS"/>
              </a:rPr>
              <a:t>false positive rate 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(FPR) at various threshold settings.</a:t>
            </a:r>
          </a:p>
          <a:p>
            <a:pPr marL="241300" marR="5080" lvl="0" indent="-190500">
              <a:lnSpc>
                <a:spcPct val="107142"/>
              </a:lnSpc>
              <a:buSzPts val="2200"/>
              <a:buFont typeface="Trebuchet MS"/>
              <a:buChar char="•"/>
            </a:pP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ROC 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곡선은 다양한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임계값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 설정에서 거짓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양성률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(FPR)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에 대해 참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양성률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(TPR)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을 </a:t>
            </a:r>
            <a:r>
              <a:rPr lang="ko-KR" altLang="en-US" sz="2200" dirty="0" err="1">
                <a:latin typeface="Trebuchet MS"/>
                <a:ea typeface="Trebuchet MS"/>
                <a:cs typeface="Trebuchet MS"/>
                <a:sym typeface="Trebuchet MS"/>
              </a:rPr>
              <a:t>도표화하여</a:t>
            </a: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 생성됩니다</a:t>
            </a:r>
            <a:r>
              <a:rPr lang="en-US" altLang="ko-KR" sz="22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3943984" lvl="0" indent="0" algn="l" rtl="0">
              <a:lnSpc>
                <a:spcPct val="107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536" name="Google Shape;536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5875" y="3113301"/>
            <a:ext cx="5019376" cy="3535050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45"/>
          <p:cNvSpPr txBox="1"/>
          <p:nvPr/>
        </p:nvSpPr>
        <p:spPr>
          <a:xfrm>
            <a:off x="577339" y="3553926"/>
            <a:ext cx="10104000" cy="26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698500" lvl="1" indent="-196850" algn="l" rtl="0">
              <a:spcBef>
                <a:spcPts val="19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•"/>
            </a:pPr>
            <a:r>
              <a:rPr lang="en-US" sz="19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TPR: probability of detection</a:t>
            </a:r>
            <a:endParaRPr sz="19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lvl="1" indent="-196850" algn="l" rtl="0">
              <a:spcBef>
                <a:spcPts val="215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•"/>
            </a:pPr>
            <a:r>
              <a:rPr lang="en-US" sz="19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FPR: probability of false alarm</a:t>
            </a:r>
            <a:endParaRPr sz="19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1" indent="0" algn="l" rtl="0">
              <a:spcBef>
                <a:spcPts val="45"/>
              </a:spcBef>
              <a:spcAft>
                <a:spcPts val="0"/>
              </a:spcAft>
              <a:buNone/>
            </a:pPr>
            <a:endParaRPr sz="195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721995" marR="3843653" lvl="1" indent="-220978" algn="l" rtl="0">
              <a:lnSpc>
                <a:spcPct val="1075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•"/>
            </a:pPr>
            <a:r>
              <a:rPr lang="en-US" sz="19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diagonal line is interpreted as random  guessing.</a:t>
            </a:r>
            <a:endParaRPr sz="19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721995" marR="3943984" lvl="1" indent="-220978" algn="l" rtl="0">
              <a:lnSpc>
                <a:spcPct val="10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•"/>
            </a:pPr>
            <a:r>
              <a:rPr lang="en-US" sz="19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 perfect classifier would fall into the top  left corner of the graph with a TPR of 1  and a FPR of 0.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6"/>
          <p:cNvSpPr txBox="1">
            <a:spLocks noGrp="1"/>
          </p:cNvSpPr>
          <p:nvPr>
            <p:ph type="title"/>
          </p:nvPr>
        </p:nvSpPr>
        <p:spPr>
          <a:xfrm>
            <a:off x="916951" y="623325"/>
            <a:ext cx="76044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Area Under the Curve (AUC)</a:t>
            </a:r>
            <a:endParaRPr sz="3900"/>
          </a:p>
        </p:txBody>
      </p:sp>
      <p:sp>
        <p:nvSpPr>
          <p:cNvPr id="543" name="Google Shape;543;p46"/>
          <p:cNvSpPr txBox="1"/>
          <p:nvPr/>
        </p:nvSpPr>
        <p:spPr>
          <a:xfrm>
            <a:off x="916951" y="1807975"/>
            <a:ext cx="10827300" cy="3544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ROC Area Under the Curve (AUC)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5080" lvl="1" indent="-190500" algn="l" rtl="0">
              <a:lnSpc>
                <a:spcPct val="107916"/>
              </a:lnSpc>
              <a:spcBef>
                <a:spcPts val="464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After plotting ROC, we compute ROC AUC to characterize the performance  of a classification model.</a:t>
            </a:r>
          </a:p>
          <a:p>
            <a:pPr marL="698500" marR="5080" lvl="1" indent="-190500">
              <a:lnSpc>
                <a:spcPct val="107916"/>
              </a:lnSpc>
              <a:spcBef>
                <a:spcPts val="464"/>
              </a:spcBef>
              <a:buSzPts val="1800"/>
              <a:buFont typeface="Trebuchet MS"/>
              <a:buChar char="•"/>
            </a:pPr>
            <a:r>
              <a:rPr lang="en-US" altLang="ko-KR" sz="1800" dirty="0">
                <a:latin typeface="Trebuchet MS"/>
                <a:ea typeface="Trebuchet MS"/>
                <a:cs typeface="Trebuchet MS"/>
                <a:sym typeface="Trebuchet MS"/>
              </a:rPr>
              <a:t>ROC</a:t>
            </a:r>
            <a:r>
              <a:rPr lang="ko-KR" altLang="en-US" sz="1800" dirty="0">
                <a:latin typeface="Trebuchet MS"/>
                <a:ea typeface="Trebuchet MS"/>
                <a:cs typeface="Trebuchet MS"/>
                <a:sym typeface="Trebuchet MS"/>
              </a:rPr>
              <a:t>를 </a:t>
            </a:r>
            <a:r>
              <a:rPr lang="ko-KR" altLang="en-US" sz="1800" dirty="0" err="1">
                <a:latin typeface="Trebuchet MS"/>
                <a:ea typeface="Trebuchet MS"/>
                <a:cs typeface="Trebuchet MS"/>
                <a:sym typeface="Trebuchet MS"/>
              </a:rPr>
              <a:t>플로팅한</a:t>
            </a:r>
            <a:r>
              <a:rPr lang="ko-KR" altLang="en-US" sz="1800" dirty="0">
                <a:latin typeface="Trebuchet MS"/>
                <a:ea typeface="Trebuchet MS"/>
                <a:cs typeface="Trebuchet MS"/>
                <a:sym typeface="Trebuchet MS"/>
              </a:rPr>
              <a:t> 후 분류 모델의 성능을 특성화하기 위해 </a:t>
            </a:r>
            <a:r>
              <a:rPr lang="en-US" altLang="ko-KR" sz="1800" dirty="0">
                <a:latin typeface="Trebuchet MS"/>
                <a:ea typeface="Trebuchet MS"/>
                <a:cs typeface="Trebuchet MS"/>
                <a:sym typeface="Trebuchet MS"/>
              </a:rPr>
              <a:t>ROC AUC</a:t>
            </a:r>
            <a:r>
              <a:rPr lang="ko-KR" altLang="en-US" sz="1800" dirty="0">
                <a:latin typeface="Trebuchet MS"/>
                <a:ea typeface="Trebuchet MS"/>
                <a:cs typeface="Trebuchet MS"/>
                <a:sym typeface="Trebuchet MS"/>
              </a:rPr>
              <a:t>를 계산합니다</a:t>
            </a:r>
            <a:r>
              <a:rPr lang="en-US" altLang="ko-KR" sz="1800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SzPts val="2700"/>
              <a:buFont typeface="Arial"/>
              <a:buNone/>
            </a:pPr>
            <a:endParaRPr sz="24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Range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marR="0" lvl="2" indent="-210185" algn="l" rtl="0">
              <a:lnSpc>
                <a:spcPct val="100000"/>
              </a:lnSpc>
              <a:spcBef>
                <a:spcPts val="305"/>
              </a:spcBef>
              <a:spcAft>
                <a:spcPts val="0"/>
              </a:spcAft>
              <a:buSzPts val="1700"/>
              <a:buFont typeface="Trebuchet MS"/>
              <a:buChar char="•"/>
            </a:pPr>
            <a:r>
              <a:rPr lang="en-US" sz="17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0.90-1 = excellent (A)</a:t>
            </a:r>
            <a:endParaRPr sz="17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marR="0" lvl="2" indent="-210185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SzPts val="1700"/>
              <a:buFont typeface="Trebuchet MS"/>
              <a:buChar char="•"/>
            </a:pPr>
            <a:r>
              <a:rPr lang="en-US" sz="17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0.80-0.90 = good (B)</a:t>
            </a:r>
            <a:endParaRPr sz="17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marR="0" lvl="2" indent="-210185" algn="l" rtl="0">
              <a:lnSpc>
                <a:spcPct val="100000"/>
              </a:lnSpc>
              <a:spcBef>
                <a:spcPts val="290"/>
              </a:spcBef>
              <a:spcAft>
                <a:spcPts val="0"/>
              </a:spcAft>
              <a:buSzPts val="1700"/>
              <a:buFont typeface="Trebuchet MS"/>
              <a:buChar char="•"/>
            </a:pPr>
            <a:r>
              <a:rPr lang="en-US" sz="17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0.70-0.80 = fair (C)</a:t>
            </a:r>
            <a:endParaRPr sz="17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marR="0" lvl="2" indent="-210185" algn="l" rtl="0">
              <a:lnSpc>
                <a:spcPct val="100000"/>
              </a:lnSpc>
              <a:spcBef>
                <a:spcPts val="310"/>
              </a:spcBef>
              <a:spcAft>
                <a:spcPts val="0"/>
              </a:spcAft>
              <a:buSzPts val="1700"/>
              <a:buFont typeface="Trebuchet MS"/>
              <a:buChar char="•"/>
            </a:pPr>
            <a:r>
              <a:rPr lang="en-US" sz="17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0.60-0.70 = poor (D)</a:t>
            </a:r>
            <a:endParaRPr sz="17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marR="0" lvl="2" indent="-210185" algn="l" rtl="0">
              <a:lnSpc>
                <a:spcPct val="100000"/>
              </a:lnSpc>
              <a:spcBef>
                <a:spcPts val="195"/>
              </a:spcBef>
              <a:spcAft>
                <a:spcPts val="0"/>
              </a:spcAft>
              <a:buSzPts val="1700"/>
              <a:buFont typeface="Trebuchet MS"/>
              <a:buChar char="•"/>
            </a:pPr>
            <a:r>
              <a:rPr lang="en-US" sz="17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0.50-0.60 = fail (F)</a:t>
            </a:r>
            <a:endParaRPr sz="17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544" name="Google Shape;544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5875" y="3113301"/>
            <a:ext cx="5019376" cy="353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7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61989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More Classification Metrics</a:t>
            </a:r>
            <a:endParaRPr sz="3900"/>
          </a:p>
        </p:txBody>
      </p:sp>
      <p:sp>
        <p:nvSpPr>
          <p:cNvPr id="550" name="Google Shape;550;p47"/>
          <p:cNvSpPr txBox="1"/>
          <p:nvPr/>
        </p:nvSpPr>
        <p:spPr>
          <a:xfrm>
            <a:off x="916939" y="1725675"/>
            <a:ext cx="11105728" cy="195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4600" rIns="0" bIns="0" anchor="t" anchorCtr="0">
            <a:spAutoFit/>
          </a:bodyPr>
          <a:lstStyle/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Directly use loss function scores to evaluate a model.</a:t>
            </a:r>
          </a:p>
          <a:p>
            <a:pPr marL="2413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ko-KR" altLang="en-US" sz="2200" dirty="0">
                <a:latin typeface="Trebuchet MS"/>
                <a:ea typeface="Trebuchet MS"/>
                <a:cs typeface="Trebuchet MS"/>
                <a:sym typeface="Trebuchet MS"/>
              </a:rPr>
              <a:t>손실함수를 직접 사용하여 모델을 평가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1905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2200"/>
              <a:buFont typeface="Trebuchet MS"/>
              <a:buChar char="•"/>
            </a:pP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Log loss</a:t>
            </a:r>
            <a:endParaRPr sz="22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5080" lvl="1" indent="-190500" algn="l" rtl="0">
              <a:lnSpc>
                <a:spcPct val="107916"/>
              </a:lnSpc>
              <a:spcBef>
                <a:spcPts val="560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Defined as the negative log-likelihood of the true labels given a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probabilistic 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classifier</a:t>
            </a: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’s predictions.</a:t>
            </a:r>
          </a:p>
          <a:p>
            <a:pPr marL="698500" marR="5080" lvl="1" indent="-190500" algn="l" rtl="0">
              <a:lnSpc>
                <a:spcPct val="107916"/>
              </a:lnSpc>
              <a:spcBef>
                <a:spcPts val="560"/>
              </a:spcBef>
              <a:spcAft>
                <a:spcPts val="0"/>
              </a:spcAft>
              <a:buSzPts val="1800"/>
              <a:buFont typeface="Trebuchet MS"/>
              <a:buChar char="•"/>
            </a:pPr>
            <a:r>
              <a:rPr lang="ko-KR" alt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확률적 분류기의 예측이 주어지면 실제 레이블의 음의 로그를 가능성으로 정의 됩니다</a:t>
            </a:r>
            <a:r>
              <a:rPr lang="en-US" altLang="ko-KR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18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1" name="Google Shape;551;p47"/>
          <p:cNvSpPr txBox="1"/>
          <p:nvPr/>
        </p:nvSpPr>
        <p:spPr>
          <a:xfrm>
            <a:off x="1359889" y="4411978"/>
            <a:ext cx="9104100" cy="1355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266700" marR="30480" lvl="0" indent="-228600" algn="l" rtl="0">
              <a:lnSpc>
                <a:spcPct val="955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where 𝑛 is the number of samples, 𝑀 is the number of possible labels, 𝑦</a:t>
            </a:r>
            <a:r>
              <a:rPr lang="en-US" sz="2050" baseline="-25000" dirty="0" err="1">
                <a:latin typeface="Trebuchet MS"/>
                <a:ea typeface="Trebuchet MS"/>
                <a:cs typeface="Trebuchet MS"/>
                <a:sym typeface="Trebuchet MS"/>
              </a:rPr>
              <a:t>ij</a:t>
            </a:r>
            <a:r>
              <a:rPr lang="en-US" sz="2050" baseline="-25000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is a binary  indicator of whether or not label 0 is the correct classification for instance 1, 𝑝</a:t>
            </a:r>
            <a:r>
              <a:rPr lang="en-US" sz="2050" baseline="-25000" dirty="0" err="1">
                <a:latin typeface="Trebuchet MS"/>
                <a:ea typeface="Trebuchet MS"/>
                <a:cs typeface="Trebuchet MS"/>
                <a:sym typeface="Trebuchet MS"/>
              </a:rPr>
              <a:t>ij</a:t>
            </a:r>
            <a:r>
              <a:rPr lang="en-US" sz="2050" baseline="-25000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is the  model probability of assigning label 0 to instance 1.</a:t>
            </a:r>
          </a:p>
          <a:p>
            <a:pPr marL="266700" marR="30480" lvl="0" indent="-228600" algn="l" rtl="0">
              <a:lnSpc>
                <a:spcPct val="955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ko-KR" altLang="en-US" sz="1800" dirty="0">
                <a:latin typeface="Trebuchet MS"/>
                <a:ea typeface="Trebuchet MS"/>
                <a:cs typeface="Trebuchet MS"/>
                <a:sym typeface="Trebuchet MS"/>
              </a:rPr>
              <a:t>손실 함수를 직접 사용하여 모델을 평가합니다</a:t>
            </a:r>
            <a:r>
              <a:rPr lang="en-US" altLang="ko-KR" sz="18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r>
              <a:rPr lang="ko-KR" altLang="en-US" sz="1800" dirty="0">
                <a:latin typeface="Trebuchet MS"/>
                <a:ea typeface="Trebuchet MS"/>
                <a:cs typeface="Trebuchet MS"/>
                <a:sym typeface="Trebuchet MS"/>
              </a:rPr>
              <a:t>로그 손실 확률 분류기의 예측이 주어지면 실제 레이블의 음의  로그 가능성으로 정의된다</a:t>
            </a:r>
            <a:r>
              <a:rPr lang="en-US" altLang="ko-KR" sz="1800" dirty="0"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2" name="Google Shape;552;p47"/>
          <p:cNvSpPr txBox="1"/>
          <p:nvPr/>
        </p:nvSpPr>
        <p:spPr>
          <a:xfrm>
            <a:off x="4320099" y="6676649"/>
            <a:ext cx="3891300" cy="1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http://scikit-learn.org/stable/modules/model_evaluation.html#classification-metrics</a:t>
            </a:r>
            <a:endParaRPr sz="8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53" name="Google Shape;553;p47"/>
          <p:cNvGraphicFramePr/>
          <p:nvPr>
            <p:extLst>
              <p:ext uri="{D42A27DB-BD31-4B8C-83A1-F6EECF244321}">
                <p14:modId xmlns:p14="http://schemas.microsoft.com/office/powerpoint/2010/main" val="466595432"/>
              </p:ext>
            </p:extLst>
          </p:nvPr>
        </p:nvGraphicFramePr>
        <p:xfrm>
          <a:off x="1560700" y="5790881"/>
          <a:ext cx="8126700" cy="741700"/>
        </p:xfrm>
        <a:graphic>
          <a:graphicData uri="http://schemas.openxmlformats.org/drawingml/2006/table">
            <a:tbl>
              <a:tblPr firstRow="1" bandRow="1">
                <a:noFill/>
                <a:tableStyleId>{EDAC74B7-D10B-48F2-BDD3-815E9F0C3A62}</a:tableStyleId>
              </a:tblPr>
              <a:tblGrid>
                <a:gridCol w="1354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5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54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Label</a:t>
                      </a:r>
                      <a:endParaRPr sz="1800" u="none" strike="noStrike" cap="non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0" marR="0" marT="3365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A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365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B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365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58864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365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D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365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E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365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Probability</a:t>
                      </a:r>
                      <a:endParaRPr sz="1800" u="none" strike="noStrike" cap="non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0" marR="0" marT="31125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p1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1125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p2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1125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55499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p3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1125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p4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1125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p5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1125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54" name="Google Shape;55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925" y="3811832"/>
            <a:ext cx="2517749" cy="452525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Google Shape;555;p47"/>
          <p:cNvSpPr txBox="1"/>
          <p:nvPr/>
        </p:nvSpPr>
        <p:spPr>
          <a:xfrm>
            <a:off x="1206625" y="3349325"/>
            <a:ext cx="570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ld Standard TT"/>
              <a:buChar char="●"/>
            </a:pPr>
            <a:endParaRPr sz="12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26874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Background</a:t>
            </a:r>
            <a:endParaRPr sz="3900"/>
          </a:p>
        </p:txBody>
      </p:sp>
      <p:sp>
        <p:nvSpPr>
          <p:cNvPr id="163" name="Google Shape;163;p5"/>
          <p:cNvSpPr txBox="1"/>
          <p:nvPr/>
        </p:nvSpPr>
        <p:spPr>
          <a:xfrm>
            <a:off x="916954" y="1725675"/>
            <a:ext cx="9046500" cy="14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46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Model parameters &amp; model hyperparameters</a:t>
            </a:r>
            <a:endParaRPr sz="25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955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Overfitting &amp; underfitting</a:t>
            </a:r>
            <a:endParaRPr sz="25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9550" algn="l" rtl="0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Variance &amp; bias</a:t>
            </a:r>
            <a:endParaRPr sz="25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8"/>
          <p:cNvSpPr txBox="1">
            <a:spLocks noGrp="1"/>
          </p:cNvSpPr>
          <p:nvPr>
            <p:ph type="title"/>
          </p:nvPr>
        </p:nvSpPr>
        <p:spPr>
          <a:xfrm>
            <a:off x="916952" y="623325"/>
            <a:ext cx="9243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 dirty="0"/>
              <a:t>Metrics for multiclass classification</a:t>
            </a:r>
            <a:endParaRPr sz="3900" dirty="0"/>
          </a:p>
        </p:txBody>
      </p:sp>
      <p:sp>
        <p:nvSpPr>
          <p:cNvPr id="561" name="Google Shape;561;p48"/>
          <p:cNvSpPr txBox="1"/>
          <p:nvPr/>
        </p:nvSpPr>
        <p:spPr>
          <a:xfrm>
            <a:off x="916954" y="1725675"/>
            <a:ext cx="10111500" cy="13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46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Trebuchet MS"/>
                <a:ea typeface="Trebuchet MS"/>
                <a:cs typeface="Trebuchet MS"/>
                <a:sym typeface="Trebuchet MS"/>
              </a:rPr>
              <a:t>One-versus-All Classification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955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Trebuchet MS"/>
                <a:ea typeface="Trebuchet MS"/>
                <a:cs typeface="Trebuchet MS"/>
                <a:sym typeface="Trebuchet MS"/>
              </a:rPr>
              <a:t>Micro-averaging precision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29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Useful when weights each instance or prediction equally.</a:t>
            </a:r>
            <a:endParaRPr sz="21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62" name="Google Shape;562;p48"/>
          <p:cNvSpPr txBox="1"/>
          <p:nvPr/>
        </p:nvSpPr>
        <p:spPr>
          <a:xfrm>
            <a:off x="1348739" y="3230371"/>
            <a:ext cx="18396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667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300">
                <a:latin typeface="Cambria Math"/>
                <a:ea typeface="Cambria Math"/>
                <a:cs typeface="Cambria Math"/>
                <a:sym typeface="Cambria Math"/>
              </a:rPr>
              <a:t>𝑃𝑅𝐸</a:t>
            </a:r>
            <a:r>
              <a:rPr lang="en-US" sz="2600" baseline="-25000">
                <a:latin typeface="Cambria Math"/>
                <a:ea typeface="Cambria Math"/>
                <a:cs typeface="Cambria Math"/>
                <a:sym typeface="Cambria Math"/>
              </a:rPr>
              <a:t>𝑚i𝑐𝑟𝑜 </a:t>
            </a:r>
            <a:r>
              <a:rPr lang="en-US" sz="2300">
                <a:latin typeface="Cambria Math"/>
                <a:ea typeface="Cambria Math"/>
                <a:cs typeface="Cambria Math"/>
                <a:sym typeface="Cambria Math"/>
              </a:rPr>
              <a:t>=</a:t>
            </a:r>
            <a:endParaRPr sz="23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63" name="Google Shape;563;p48"/>
          <p:cNvSpPr/>
          <p:nvPr/>
        </p:nvSpPr>
        <p:spPr>
          <a:xfrm>
            <a:off x="3228339" y="3446145"/>
            <a:ext cx="2959100" cy="25400"/>
          </a:xfrm>
          <a:custGeom>
            <a:avLst/>
            <a:gdLst/>
            <a:ahLst/>
            <a:cxnLst/>
            <a:rect l="l" t="t" r="r" b="b"/>
            <a:pathLst>
              <a:path w="2959100" h="25400" extrusionOk="0">
                <a:moveTo>
                  <a:pt x="2959100" y="0"/>
                </a:moveTo>
                <a:lnTo>
                  <a:pt x="0" y="0"/>
                </a:lnTo>
                <a:lnTo>
                  <a:pt x="0" y="25400"/>
                </a:lnTo>
                <a:lnTo>
                  <a:pt x="2959100" y="25400"/>
                </a:lnTo>
                <a:lnTo>
                  <a:pt x="29591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64" name="Google Shape;564;p48"/>
          <p:cNvSpPr txBox="1"/>
          <p:nvPr/>
        </p:nvSpPr>
        <p:spPr>
          <a:xfrm>
            <a:off x="3976751" y="3050540"/>
            <a:ext cx="1458000" cy="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mbria Math"/>
                <a:ea typeface="Cambria Math"/>
                <a:cs typeface="Cambria Math"/>
                <a:sym typeface="Cambria Math"/>
              </a:rPr>
              <a:t>𝑇𝑃</a:t>
            </a:r>
            <a:r>
              <a:rPr lang="en-US" sz="2100" baseline="-25000">
                <a:latin typeface="Cambria Math"/>
                <a:ea typeface="Cambria Math"/>
                <a:cs typeface="Cambria Math"/>
                <a:sym typeface="Cambria Math"/>
              </a:rPr>
              <a:t>1</a:t>
            </a:r>
            <a:r>
              <a:rPr lang="en-US" sz="1800">
                <a:latin typeface="Cambria Math"/>
                <a:ea typeface="Cambria Math"/>
                <a:cs typeface="Cambria Math"/>
                <a:sym typeface="Cambria Math"/>
              </a:rPr>
              <a:t>- ⋯- 𝑇𝑃</a:t>
            </a:r>
            <a:r>
              <a:rPr lang="en-US" sz="2100" baseline="-25000">
                <a:latin typeface="Cambria Math"/>
                <a:ea typeface="Cambria Math"/>
                <a:cs typeface="Cambria Math"/>
                <a:sym typeface="Cambria Math"/>
              </a:rPr>
              <a:t>𝑘</a:t>
            </a:r>
            <a:endParaRPr sz="2100" baseline="-250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65" name="Google Shape;565;p48"/>
          <p:cNvSpPr txBox="1"/>
          <p:nvPr/>
        </p:nvSpPr>
        <p:spPr>
          <a:xfrm>
            <a:off x="3424173" y="3458971"/>
            <a:ext cx="3020700" cy="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mbria Math"/>
                <a:ea typeface="Cambria Math"/>
                <a:cs typeface="Cambria Math"/>
                <a:sym typeface="Cambria Math"/>
              </a:rPr>
              <a:t>𝑇𝑃</a:t>
            </a:r>
            <a:r>
              <a:rPr lang="en-US" sz="2100" baseline="-25000">
                <a:latin typeface="Cambria Math"/>
                <a:ea typeface="Cambria Math"/>
                <a:cs typeface="Cambria Math"/>
                <a:sym typeface="Cambria Math"/>
              </a:rPr>
              <a:t>1</a:t>
            </a:r>
            <a:r>
              <a:rPr lang="en-US" sz="1800">
                <a:latin typeface="Cambria Math"/>
                <a:ea typeface="Cambria Math"/>
                <a:cs typeface="Cambria Math"/>
                <a:sym typeface="Cambria Math"/>
              </a:rPr>
              <a:t>- ⋯- 𝑇𝑃</a:t>
            </a:r>
            <a:r>
              <a:rPr lang="en-US" sz="2100" baseline="-25000">
                <a:latin typeface="Cambria Math"/>
                <a:ea typeface="Cambria Math"/>
                <a:cs typeface="Cambria Math"/>
                <a:sym typeface="Cambria Math"/>
              </a:rPr>
              <a:t>𝑘</a:t>
            </a:r>
            <a:r>
              <a:rPr lang="en-US" sz="1800">
                <a:latin typeface="Cambria Math"/>
                <a:ea typeface="Cambria Math"/>
                <a:cs typeface="Cambria Math"/>
                <a:sym typeface="Cambria Math"/>
              </a:rPr>
              <a:t>-𝐹𝑃</a:t>
            </a:r>
            <a:r>
              <a:rPr lang="en-US" sz="2100" baseline="-25000">
                <a:latin typeface="Cambria Math"/>
                <a:ea typeface="Cambria Math"/>
                <a:cs typeface="Cambria Math"/>
                <a:sym typeface="Cambria Math"/>
              </a:rPr>
              <a:t>1</a:t>
            </a:r>
            <a:r>
              <a:rPr lang="en-US" sz="1800">
                <a:latin typeface="Cambria Math"/>
                <a:ea typeface="Cambria Math"/>
                <a:cs typeface="Cambria Math"/>
                <a:sym typeface="Cambria Math"/>
              </a:rPr>
              <a:t>- ⋯- 𝐹𝑃</a:t>
            </a:r>
            <a:r>
              <a:rPr lang="en-US" sz="2100" baseline="-25000">
                <a:latin typeface="Cambria Math"/>
                <a:ea typeface="Cambria Math"/>
                <a:cs typeface="Cambria Math"/>
                <a:sym typeface="Cambria Math"/>
              </a:rPr>
              <a:t>𝑘</a:t>
            </a:r>
            <a:endParaRPr sz="2100" baseline="-250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66" name="Google Shape;566;p48"/>
          <p:cNvSpPr/>
          <p:nvPr/>
        </p:nvSpPr>
        <p:spPr>
          <a:xfrm>
            <a:off x="3291840" y="5503545"/>
            <a:ext cx="1714500" cy="25400"/>
          </a:xfrm>
          <a:custGeom>
            <a:avLst/>
            <a:gdLst/>
            <a:ahLst/>
            <a:cxnLst/>
            <a:rect l="l" t="t" r="r" b="b"/>
            <a:pathLst>
              <a:path w="1714500" h="25400" extrusionOk="0">
                <a:moveTo>
                  <a:pt x="1714500" y="0"/>
                </a:moveTo>
                <a:lnTo>
                  <a:pt x="0" y="0"/>
                </a:lnTo>
                <a:lnTo>
                  <a:pt x="0" y="25399"/>
                </a:lnTo>
                <a:lnTo>
                  <a:pt x="1714500" y="25399"/>
                </a:lnTo>
                <a:lnTo>
                  <a:pt x="17145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67" name="Google Shape;567;p48"/>
          <p:cNvSpPr txBox="1"/>
          <p:nvPr/>
        </p:nvSpPr>
        <p:spPr>
          <a:xfrm>
            <a:off x="891550" y="4263825"/>
            <a:ext cx="73512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975" rIns="0" bIns="0" anchor="t" anchorCtr="0">
            <a:spAutoFit/>
          </a:bodyPr>
          <a:lstStyle/>
          <a:p>
            <a:pPr marL="2667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Trebuchet MS"/>
                <a:ea typeface="Trebuchet MS"/>
                <a:cs typeface="Trebuchet MS"/>
                <a:sym typeface="Trebuchet MS"/>
              </a:rPr>
              <a:t>Macro-averaging precision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  <a:p>
            <a:pPr marL="723900" marR="0" lvl="1" indent="-209550" algn="l" rtl="0">
              <a:lnSpc>
                <a:spcPct val="105416"/>
              </a:lnSpc>
              <a:spcBef>
                <a:spcPts val="229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Useful when weights all classes equally.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68" name="Google Shape;568;p48"/>
          <p:cNvSpPr txBox="1"/>
          <p:nvPr/>
        </p:nvSpPr>
        <p:spPr>
          <a:xfrm>
            <a:off x="1348739" y="5241796"/>
            <a:ext cx="18396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667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300">
                <a:latin typeface="Cambria Math"/>
                <a:ea typeface="Cambria Math"/>
                <a:cs typeface="Cambria Math"/>
                <a:sym typeface="Cambria Math"/>
              </a:rPr>
              <a:t>𝑃𝑅𝐸</a:t>
            </a:r>
            <a:r>
              <a:rPr lang="en-US" sz="2600" baseline="-25000">
                <a:latin typeface="Cambria Math"/>
                <a:ea typeface="Cambria Math"/>
                <a:cs typeface="Cambria Math"/>
                <a:sym typeface="Cambria Math"/>
              </a:rPr>
              <a:t>𝑚a𝑐𝑟𝑜 </a:t>
            </a:r>
            <a:r>
              <a:rPr lang="en-US" sz="2300">
                <a:latin typeface="Cambria Math"/>
                <a:ea typeface="Cambria Math"/>
                <a:cs typeface="Cambria Math"/>
                <a:sym typeface="Cambria Math"/>
              </a:rPr>
              <a:t>=</a:t>
            </a:r>
            <a:endParaRPr sz="23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569" name="Google Shape;569;p48"/>
          <p:cNvSpPr txBox="1"/>
          <p:nvPr/>
        </p:nvSpPr>
        <p:spPr>
          <a:xfrm>
            <a:off x="2762350" y="4816125"/>
            <a:ext cx="3000000" cy="10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05416"/>
              </a:lnSpc>
              <a:spcBef>
                <a:spcPts val="229"/>
              </a:spcBef>
              <a:spcAft>
                <a:spcPts val="0"/>
              </a:spcAft>
              <a:buNone/>
            </a:pPr>
            <a:r>
              <a:rPr lang="en-US" sz="3700" baseline="-250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 </a:t>
            </a:r>
            <a:r>
              <a:rPr lang="en-US" sz="18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𝑃𝑅𝐸</a:t>
            </a:r>
            <a:r>
              <a:rPr lang="en-US" sz="2100" baseline="-250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1</a:t>
            </a:r>
            <a:r>
              <a:rPr lang="en-US" sz="18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- ⋯- 𝑃𝑅𝐸</a:t>
            </a:r>
            <a:r>
              <a:rPr lang="en-US" sz="2100" baseline="-250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𝑘</a:t>
            </a:r>
            <a:endParaRPr sz="2100" baseline="-25000">
              <a:solidFill>
                <a:schemeClr val="dk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marL="982343" lvl="0" indent="0" algn="l" rtl="0">
              <a:spcBef>
                <a:spcPts val="335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     𝑘</a:t>
            </a:r>
            <a:endParaRPr>
              <a:solidFill>
                <a:schemeClr val="dk1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b851740e4e_0_152"/>
          <p:cNvSpPr txBox="1">
            <a:spLocks noGrp="1"/>
          </p:cNvSpPr>
          <p:nvPr>
            <p:ph type="ctrTitle"/>
          </p:nvPr>
        </p:nvSpPr>
        <p:spPr>
          <a:xfrm>
            <a:off x="683600" y="2524400"/>
            <a:ext cx="10824900" cy="20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gb851740e4e_0_152"/>
          <p:cNvSpPr txBox="1">
            <a:spLocks noGrp="1"/>
          </p:cNvSpPr>
          <p:nvPr>
            <p:ph type="subTitle" idx="1"/>
          </p:nvPr>
        </p:nvSpPr>
        <p:spPr>
          <a:xfrm>
            <a:off x="683600" y="5120852"/>
            <a:ext cx="10824900" cy="105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Evaluation Metrics - Regression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0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43344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Regression Metrics</a:t>
            </a:r>
            <a:endParaRPr sz="3900"/>
          </a:p>
        </p:txBody>
      </p:sp>
      <p:sp>
        <p:nvSpPr>
          <p:cNvPr id="581" name="Google Shape;581;p50"/>
          <p:cNvSpPr txBox="1"/>
          <p:nvPr/>
        </p:nvSpPr>
        <p:spPr>
          <a:xfrm>
            <a:off x="916956" y="1807975"/>
            <a:ext cx="43344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Arial"/>
              <a:buChar char="•"/>
            </a:pPr>
            <a:r>
              <a:rPr lang="en-US" sz="2300">
                <a:latin typeface="Trebuchet MS"/>
                <a:ea typeface="Trebuchet MS"/>
                <a:cs typeface="Trebuchet MS"/>
                <a:sym typeface="Trebuchet MS"/>
              </a:rPr>
              <a:t>Explained Variance</a:t>
            </a:r>
            <a:endParaRPr sz="23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2" name="Google Shape;582;p50"/>
          <p:cNvSpPr txBox="1"/>
          <p:nvPr/>
        </p:nvSpPr>
        <p:spPr>
          <a:xfrm>
            <a:off x="916957" y="2899150"/>
            <a:ext cx="53592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Arial"/>
              <a:buChar char="•"/>
            </a:pPr>
            <a:r>
              <a:rPr lang="en-US" sz="2300">
                <a:latin typeface="Trebuchet MS"/>
                <a:ea typeface="Trebuchet MS"/>
                <a:cs typeface="Trebuchet MS"/>
                <a:sym typeface="Trebuchet MS"/>
              </a:rPr>
              <a:t>Mean Absolute Error</a:t>
            </a:r>
            <a:endParaRPr sz="23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3" name="Google Shape;583;p50"/>
          <p:cNvSpPr txBox="1"/>
          <p:nvPr/>
        </p:nvSpPr>
        <p:spPr>
          <a:xfrm>
            <a:off x="916959" y="3941575"/>
            <a:ext cx="56706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Arial"/>
              <a:buChar char="•"/>
            </a:pPr>
            <a:r>
              <a:rPr lang="en-US" sz="2300">
                <a:latin typeface="Trebuchet MS"/>
                <a:ea typeface="Trebuchet MS"/>
                <a:cs typeface="Trebuchet MS"/>
                <a:sym typeface="Trebuchet MS"/>
              </a:rPr>
              <a:t>Mean Squared Error</a:t>
            </a:r>
            <a:endParaRPr sz="23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4" name="Google Shape;584;p50"/>
          <p:cNvSpPr txBox="1"/>
          <p:nvPr/>
        </p:nvSpPr>
        <p:spPr>
          <a:xfrm>
            <a:off x="916956" y="4984000"/>
            <a:ext cx="75717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Arial"/>
              <a:buChar char="•"/>
            </a:pPr>
            <a:r>
              <a:rPr lang="en-US" sz="2300">
                <a:latin typeface="Trebuchet MS"/>
                <a:ea typeface="Trebuchet MS"/>
                <a:cs typeface="Trebuchet MS"/>
                <a:sym typeface="Trebuchet MS"/>
              </a:rPr>
              <a:t>Mean Squared Logarithmic Error</a:t>
            </a:r>
            <a:endParaRPr sz="23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585" name="Google Shape;58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3475" y="2150063"/>
            <a:ext cx="2654151" cy="464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1175" y="3326200"/>
            <a:ext cx="2654156" cy="3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1175" y="4388500"/>
            <a:ext cx="2843375" cy="3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3468" y="5415931"/>
            <a:ext cx="4508620" cy="3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51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43344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Regression Metrics</a:t>
            </a:r>
            <a:endParaRPr sz="3900"/>
          </a:p>
        </p:txBody>
      </p:sp>
      <p:sp>
        <p:nvSpPr>
          <p:cNvPr id="594" name="Google Shape;594;p51"/>
          <p:cNvSpPr txBox="1">
            <a:spLocks noGrp="1"/>
          </p:cNvSpPr>
          <p:nvPr>
            <p:ph type="body" idx="1"/>
          </p:nvPr>
        </p:nvSpPr>
        <p:spPr>
          <a:xfrm>
            <a:off x="916950" y="1807975"/>
            <a:ext cx="9910200" cy="18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/>
              <a:t>R squared (coefficient of determination)</a:t>
            </a:r>
            <a:endParaRPr sz="2400" dirty="0"/>
          </a:p>
          <a:p>
            <a:pPr marL="698500" marR="5080" lvl="1" indent="-203200" algn="l" rtl="0">
              <a:lnSpc>
                <a:spcPct val="150000"/>
              </a:lnSpc>
              <a:spcBef>
                <a:spcPts val="464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>
                <a:latin typeface="Trebuchet MS"/>
                <a:ea typeface="Trebuchet MS"/>
                <a:cs typeface="Trebuchet MS"/>
                <a:sym typeface="Trebuchet MS"/>
              </a:rPr>
              <a:t>It provides a measure of </a:t>
            </a:r>
            <a:r>
              <a:rPr lang="en-US" sz="2000" u="sng">
                <a:latin typeface="Trebuchet MS"/>
                <a:ea typeface="Trebuchet MS"/>
                <a:cs typeface="Trebuchet MS"/>
                <a:sym typeface="Trebuchet MS"/>
              </a:rPr>
              <a:t>how well future samples are likely to be predicted </a:t>
            </a:r>
            <a:r>
              <a:rPr lang="en-US" sz="2000">
                <a:latin typeface="Trebuchet MS"/>
                <a:ea typeface="Trebuchet MS"/>
                <a:cs typeface="Trebuchet MS"/>
                <a:sym typeface="Trebuchet MS"/>
              </a:rPr>
              <a:t>by  the model.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lvl="1" indent="-203200" algn="l" rtl="0">
              <a:lnSpc>
                <a:spcPct val="150000"/>
              </a:lnSpc>
              <a:spcBef>
                <a:spcPts val="200"/>
              </a:spcBef>
              <a:spcAft>
                <a:spcPts val="1600"/>
              </a:spcAft>
              <a:buSzPts val="2000"/>
              <a:buFont typeface="Arial"/>
              <a:buChar char="•"/>
            </a:pPr>
            <a:r>
              <a:rPr lang="en-US" sz="2000" dirty="0">
                <a:latin typeface="Trebuchet MS"/>
                <a:ea typeface="Trebuchet MS"/>
                <a:cs typeface="Trebuchet MS"/>
                <a:sym typeface="Trebuchet MS"/>
              </a:rPr>
              <a:t>Best possible score is 1.0 .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595" name="Google Shape;59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100" y="3821300"/>
            <a:ext cx="3144600" cy="9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41688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Model Parameters</a:t>
            </a:r>
            <a:endParaRPr sz="3900"/>
          </a:p>
        </p:txBody>
      </p:sp>
      <p:sp>
        <p:nvSpPr>
          <p:cNvPr id="169" name="Google Shape;169;p6"/>
          <p:cNvSpPr txBox="1"/>
          <p:nvPr/>
        </p:nvSpPr>
        <p:spPr>
          <a:xfrm>
            <a:off x="916954" y="1807975"/>
            <a:ext cx="9128400" cy="3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 model parameter is </a:t>
            </a:r>
            <a:r>
              <a:rPr lang="en-US" sz="2500" b="1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internal </a:t>
            </a:r>
            <a:r>
              <a:rPr lang="en-US" sz="25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to the model.</a:t>
            </a:r>
            <a:endParaRPr sz="25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They are </a:t>
            </a:r>
            <a:r>
              <a:rPr lang="en-US" sz="21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estimated or learned from data</a:t>
            </a: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1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They are </a:t>
            </a:r>
            <a:r>
              <a:rPr lang="en-US" sz="21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not set manually </a:t>
            </a: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by the practitioner.</a:t>
            </a:r>
            <a:endParaRPr sz="21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They are </a:t>
            </a:r>
            <a:r>
              <a:rPr lang="en-US" sz="21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saved as part</a:t>
            </a: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of the learned model.</a:t>
            </a:r>
            <a:endParaRPr sz="21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SzPts val="3200"/>
              <a:buFont typeface="Arial"/>
              <a:buNone/>
            </a:pPr>
            <a:endParaRPr sz="29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Examples</a:t>
            </a:r>
            <a:endParaRPr sz="25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29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</a:t>
            </a:r>
            <a:r>
              <a:rPr lang="en-US" sz="21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coefficients</a:t>
            </a: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in a linear/logistic regression.</a:t>
            </a:r>
            <a:endParaRPr sz="21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</a:t>
            </a:r>
            <a:r>
              <a:rPr lang="en-US" sz="21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support vectors</a:t>
            </a: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in a support vector machine.</a:t>
            </a:r>
            <a:endParaRPr sz="21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</a:t>
            </a:r>
            <a:r>
              <a:rPr lang="en-US" sz="2100" b="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weights</a:t>
            </a: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in an artificial neural network.</a:t>
            </a:r>
            <a:endParaRPr sz="21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/>
          <p:cNvSpPr txBox="1">
            <a:spLocks noGrp="1"/>
          </p:cNvSpPr>
          <p:nvPr>
            <p:ph type="title"/>
          </p:nvPr>
        </p:nvSpPr>
        <p:spPr>
          <a:xfrm>
            <a:off x="916955" y="623325"/>
            <a:ext cx="80139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Model Hyperparameters</a:t>
            </a:r>
            <a:endParaRPr sz="3900"/>
          </a:p>
        </p:txBody>
      </p:sp>
      <p:sp>
        <p:nvSpPr>
          <p:cNvPr id="175" name="Google Shape;175;p7"/>
          <p:cNvSpPr txBox="1"/>
          <p:nvPr/>
        </p:nvSpPr>
        <p:spPr>
          <a:xfrm>
            <a:off x="916952" y="1807975"/>
            <a:ext cx="9226800" cy="3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 model hyperparameter is </a:t>
            </a:r>
            <a:r>
              <a:rPr lang="en-US" sz="2500" b="1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external </a:t>
            </a:r>
            <a:r>
              <a:rPr lang="en-US" sz="25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to the model.</a:t>
            </a:r>
            <a:endParaRPr sz="25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They are used to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help estimate model parameters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They are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specified by the practitioner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They are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tuned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in an iterative process.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SzPts val="3050"/>
              <a:buFont typeface="Arial"/>
              <a:buNone/>
            </a:pPr>
            <a:endParaRPr sz="275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41300" marR="0" lvl="0" indent="-20955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SzPts val="2500"/>
              <a:buFont typeface="Trebuchet MS"/>
              <a:buChar char="•"/>
            </a:pPr>
            <a:r>
              <a:rPr lang="en-US" sz="25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Examples</a:t>
            </a:r>
            <a:endParaRPr sz="25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29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k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in k-nearest neighbors.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C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(penalty) in support vector machines.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SzPts val="2100"/>
              <a:buFont typeface="Trebuchet MS"/>
              <a:buChar char="•"/>
            </a:pP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</a:t>
            </a:r>
            <a:r>
              <a:rPr lang="en-US" sz="2100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learning rate</a:t>
            </a:r>
            <a:r>
              <a:rPr lang="en-US" sz="21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	in artificial neural networks.</a:t>
            </a:r>
            <a:endParaRPr sz="210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88143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 dirty="0"/>
              <a:t>Model Parameters &amp; Hyperparameters</a:t>
            </a:r>
            <a:endParaRPr sz="3900" dirty="0"/>
          </a:p>
        </p:txBody>
      </p:sp>
      <p:sp>
        <p:nvSpPr>
          <p:cNvPr id="181" name="Google Shape;181;p8"/>
          <p:cNvSpPr txBox="1"/>
          <p:nvPr/>
        </p:nvSpPr>
        <p:spPr>
          <a:xfrm>
            <a:off x="916953" y="1807975"/>
            <a:ext cx="7571700" cy="10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Statistics</a:t>
            </a:r>
            <a:endParaRPr sz="25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Gaussian distribution has two </a:t>
            </a:r>
            <a:r>
              <a:rPr lang="en-US" sz="2100" b="1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parameters.</a:t>
            </a:r>
            <a:endParaRPr sz="2100" b="1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155700" marR="0" lvl="2" indent="-210185" algn="l" rtl="0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US" sz="17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Mean (</a:t>
            </a:r>
            <a:r>
              <a:rPr lang="en-US" sz="1700" b="0" i="0" u="none" strike="noStrike" cap="none" dirty="0">
                <a:latin typeface="Cambria Math"/>
                <a:ea typeface="Cambria Math"/>
                <a:cs typeface="Cambria Math"/>
                <a:sym typeface="Cambria Math"/>
              </a:rPr>
              <a:t>𝜇</a:t>
            </a:r>
            <a:r>
              <a:rPr lang="en-US" sz="17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) and standard deviation (</a:t>
            </a:r>
            <a:r>
              <a:rPr lang="en-US" sz="1700" b="0" i="0" u="none" strike="noStrike" cap="none" dirty="0">
                <a:latin typeface="Cambria Math"/>
                <a:ea typeface="Cambria Math"/>
                <a:cs typeface="Cambria Math"/>
                <a:sym typeface="Cambria Math"/>
              </a:rPr>
              <a:t>𝜎</a:t>
            </a:r>
            <a:r>
              <a:rPr lang="en-US" sz="17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17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82" name="Google Shape;18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3060192"/>
            <a:ext cx="5943600" cy="3797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"/>
          <p:cNvSpPr txBox="1">
            <a:spLocks noGrp="1"/>
          </p:cNvSpPr>
          <p:nvPr>
            <p:ph type="title"/>
          </p:nvPr>
        </p:nvSpPr>
        <p:spPr>
          <a:xfrm>
            <a:off x="916939" y="623315"/>
            <a:ext cx="88143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Model Parameters &amp; Hyperparameters</a:t>
            </a:r>
            <a:endParaRPr sz="3900"/>
          </a:p>
        </p:txBody>
      </p:sp>
      <p:sp>
        <p:nvSpPr>
          <p:cNvPr id="188" name="Google Shape;188;p9"/>
          <p:cNvSpPr txBox="1"/>
          <p:nvPr/>
        </p:nvSpPr>
        <p:spPr>
          <a:xfrm>
            <a:off x="916954" y="1807975"/>
            <a:ext cx="7181400" cy="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4130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Computer Science</a:t>
            </a:r>
            <a:endParaRPr sz="25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8500" marR="0" lvl="1" indent="-2095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 sz="2100" b="1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Parameters</a:t>
            </a:r>
            <a:r>
              <a:rPr lang="en-US" sz="21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 are passed to a function.</a:t>
            </a:r>
            <a:endParaRPr sz="21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89" name="Google Shape;18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6152" y="2621279"/>
            <a:ext cx="10250424" cy="11704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Google Shape;190;p9"/>
          <p:cNvGrpSpPr/>
          <p:nvPr/>
        </p:nvGrpSpPr>
        <p:grpSpPr>
          <a:xfrm>
            <a:off x="304800" y="4148328"/>
            <a:ext cx="11884152" cy="2270760"/>
            <a:chOff x="304800" y="4148328"/>
            <a:chExt cx="11884152" cy="2270760"/>
          </a:xfrm>
        </p:grpSpPr>
        <p:pic>
          <p:nvPicPr>
            <p:cNvPr id="191" name="Google Shape;191;p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04800" y="4148328"/>
              <a:ext cx="5943600" cy="6644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2" name="Google Shape;192;p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04800" y="5160264"/>
              <a:ext cx="6038088" cy="60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9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248400" y="4148328"/>
              <a:ext cx="5940552" cy="227076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4" name="Google Shape;194;p9"/>
          <p:cNvSpPr txBox="1"/>
          <p:nvPr/>
        </p:nvSpPr>
        <p:spPr>
          <a:xfrm>
            <a:off x="3402880" y="6594350"/>
            <a:ext cx="5517300" cy="1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sng" strike="noStrike" cap="none">
                <a:solidFill>
                  <a:srgbClr val="0563C1"/>
                </a:solidFill>
                <a:latin typeface="Trebuchet MS"/>
                <a:ea typeface="Trebuchet MS"/>
                <a:cs typeface="Trebuchet MS"/>
                <a:sym typeface="Trebuchet M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http://scikit-learn.org/stable/modules/generated/sklearn.linear_model.LogisticRegression.html</a:t>
            </a:r>
            <a:endParaRPr sz="8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5" name="Google Shape;195;p9"/>
          <p:cNvSpPr txBox="1"/>
          <p:nvPr/>
        </p:nvSpPr>
        <p:spPr>
          <a:xfrm>
            <a:off x="2773828" y="3748525"/>
            <a:ext cx="19977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00000"/>
                </a:solidFill>
                <a:latin typeface="Trebuchet MS"/>
                <a:ea typeface="Trebuchet MS"/>
                <a:cs typeface="Trebuchet MS"/>
                <a:sym typeface="Trebuchet MS"/>
              </a:rPr>
              <a:t>hyperparameters</a:t>
            </a:r>
            <a:endParaRPr sz="18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6" name="Google Shape;196;p9"/>
          <p:cNvSpPr txBox="1"/>
          <p:nvPr/>
        </p:nvSpPr>
        <p:spPr>
          <a:xfrm>
            <a:off x="7849175" y="3754625"/>
            <a:ext cx="23052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00000"/>
                </a:solidFill>
                <a:latin typeface="Trebuchet MS"/>
                <a:ea typeface="Trebuchet MS"/>
                <a:cs typeface="Trebuchet MS"/>
                <a:sym typeface="Trebuchet MS"/>
              </a:rPr>
              <a:t>parameters</a:t>
            </a:r>
            <a:endParaRPr sz="1800" b="0" i="0" u="none" strike="noStrike" cap="none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3025</Words>
  <Application>Microsoft Office PowerPoint</Application>
  <PresentationFormat>와이드스크린</PresentationFormat>
  <Paragraphs>429</Paragraphs>
  <Slides>53</Slides>
  <Notes>53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53</vt:i4>
      </vt:variant>
    </vt:vector>
  </HeadingPairs>
  <TitlesOfParts>
    <vt:vector size="60" baseType="lpstr">
      <vt:lpstr>Old Standard TT</vt:lpstr>
      <vt:lpstr>Arial</vt:lpstr>
      <vt:lpstr>Cambria Math</vt:lpstr>
      <vt:lpstr>Trebuchet MS</vt:lpstr>
      <vt:lpstr>Verdana</vt:lpstr>
      <vt:lpstr>Paperback</vt:lpstr>
      <vt:lpstr>Paperback</vt:lpstr>
      <vt:lpstr>06 Model Evaluation</vt:lpstr>
      <vt:lpstr>Lecture Plan</vt:lpstr>
      <vt:lpstr>Machine Learning Workflow</vt:lpstr>
      <vt:lpstr>PowerPoint 프레젠테이션</vt:lpstr>
      <vt:lpstr>Background</vt:lpstr>
      <vt:lpstr>Model Parameters</vt:lpstr>
      <vt:lpstr>Model Hyperparameters</vt:lpstr>
      <vt:lpstr>Model Parameters &amp; Hyperparameters</vt:lpstr>
      <vt:lpstr>Model Parameters &amp; Hyperparameters</vt:lpstr>
      <vt:lpstr>Overfitting</vt:lpstr>
      <vt:lpstr>Underfitting</vt:lpstr>
      <vt:lpstr>Overfitting &amp; Underfitting</vt:lpstr>
      <vt:lpstr>Bias-Variance Tradeoff</vt:lpstr>
      <vt:lpstr>PowerPoint 프레젠테이션</vt:lpstr>
      <vt:lpstr>Hold-Out (Training &amp; Test)</vt:lpstr>
      <vt:lpstr>Hold-Out (Training,Validation, &amp; Test)</vt:lpstr>
      <vt:lpstr>Hold-Out (Training,Validation, &amp; Test)</vt:lpstr>
      <vt:lpstr>Hold-Out (Training,Validation, &amp; Test)</vt:lpstr>
      <vt:lpstr>Disadvantages of Hold-Out</vt:lpstr>
      <vt:lpstr>Disadvantages of Hold-Out</vt:lpstr>
      <vt:lpstr>Cross-Validation (CV)</vt:lpstr>
      <vt:lpstr>K-fold Cross-Validation</vt:lpstr>
      <vt:lpstr>K-fold Cross-Validation</vt:lpstr>
      <vt:lpstr>K-fold Cross-Validation</vt:lpstr>
      <vt:lpstr>Cross-Validation</vt:lpstr>
      <vt:lpstr>Cross-Validation</vt:lpstr>
      <vt:lpstr>PowerPoint 프레젠테이션</vt:lpstr>
      <vt:lpstr>PowerPoint 프레젠테이션</vt:lpstr>
      <vt:lpstr>PowerPoint 프레젠테이션</vt:lpstr>
      <vt:lpstr>Learning &amp; Validation Curves</vt:lpstr>
      <vt:lpstr>Learning Curves</vt:lpstr>
      <vt:lpstr>Learning Curves</vt:lpstr>
      <vt:lpstr>Validation Curves</vt:lpstr>
      <vt:lpstr>Hyperparameter Optimization</vt:lpstr>
      <vt:lpstr>Grid search</vt:lpstr>
      <vt:lpstr>Randomized Search</vt:lpstr>
      <vt:lpstr>Nested Cross-Validation</vt:lpstr>
      <vt:lpstr>Nested Cross-Validation</vt:lpstr>
      <vt:lpstr>Nested Cross-Validation</vt:lpstr>
      <vt:lpstr>Nested Cross-Validation</vt:lpstr>
      <vt:lpstr>PowerPoint 프레젠테이션</vt:lpstr>
      <vt:lpstr>Confusion Matrix</vt:lpstr>
      <vt:lpstr>Confusion Matrix</vt:lpstr>
      <vt:lpstr>Confusion Matrix</vt:lpstr>
      <vt:lpstr>Confusion Matrix</vt:lpstr>
      <vt:lpstr>Confusion Matrix</vt:lpstr>
      <vt:lpstr>Receiver Operating Characteristic (ROC)</vt:lpstr>
      <vt:lpstr>Area Under the Curve (AUC)</vt:lpstr>
      <vt:lpstr>More Classification Metrics</vt:lpstr>
      <vt:lpstr>Metrics for multiclass classification</vt:lpstr>
      <vt:lpstr>PowerPoint 프레젠테이션</vt:lpstr>
      <vt:lpstr>Regression Metrics</vt:lpstr>
      <vt:lpstr>Regression Metrics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06 Model Evaluation</dc:title>
  <cp:lastModifiedBy>YOONHOI JEON</cp:lastModifiedBy>
  <cp:revision>5</cp:revision>
  <dcterms:created xsi:type="dcterms:W3CDTF">2021-08-02T12:33:25Z</dcterms:created>
  <dcterms:modified xsi:type="dcterms:W3CDTF">2022-01-23T16:23:22Z</dcterms:modified>
</cp:coreProperties>
</file>